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7"/>
  </p:notesMasterIdLst>
  <p:sldIdLst>
    <p:sldId id="260" r:id="rId2"/>
    <p:sldId id="261" r:id="rId3"/>
    <p:sldId id="262" r:id="rId4"/>
    <p:sldId id="256" r:id="rId5"/>
    <p:sldId id="257" r:id="rId6"/>
    <p:sldId id="258" r:id="rId7"/>
    <p:sldId id="263" r:id="rId8"/>
    <p:sldId id="259" r:id="rId9"/>
    <p:sldId id="269" r:id="rId10"/>
    <p:sldId id="270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29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0526" autoAdjust="0"/>
  </p:normalViewPr>
  <p:slideViewPr>
    <p:cSldViewPr snapToGrid="0">
      <p:cViewPr varScale="1">
        <p:scale>
          <a:sx n="100" d="100"/>
          <a:sy n="100" d="100"/>
        </p:scale>
        <p:origin x="876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FFD5FE-F422-49F3-A035-EDD2E9BCDEB5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0E953-3EE7-40F8-B2C1-7CDD3F6EC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302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560CAA-FF2E-4D18-9AA0-E6FE95A17EE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8646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560CAA-FF2E-4D18-9AA0-E6FE95A17EE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651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560CAA-FF2E-4D18-9AA0-E6FE95A17EE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7545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560CAA-FF2E-4D18-9AA0-E6FE95A17EE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8908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560CAA-FF2E-4D18-9AA0-E6FE95A17EE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030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748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15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220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586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725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177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6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885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787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310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90564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292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F65F8-F501-498D-9F20-FE3DDA2A75C1}" type="datetimeFigureOut">
              <a:rPr lang="ru-RU" smtClean="0"/>
              <a:t>23.05.2022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CB403-E011-42E8-A803-B211F618A4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7145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jpeg"/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4.svg"/><Relationship Id="rId9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1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2473243" y="2584216"/>
            <a:ext cx="68801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50">
                <a:solidFill>
                  <a:schemeClr val="bg1"/>
                </a:solidFill>
                <a:latin typeface="Montserrat" panose="00000500000000000000" pitchFamily="50" charset="0"/>
                <a:ea typeface="Lato" panose="020F0502020204030203" pitchFamily="34" charset="0"/>
                <a:cs typeface="Lato" panose="020F0502020204030203" pitchFamily="34" charset="0"/>
              </a:rPr>
              <a:t>explore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365B204-CCEE-4FB4-8343-DE64E2E2C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02" y="373970"/>
            <a:ext cx="2628032" cy="50421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233719" y="5809565"/>
            <a:ext cx="47718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Montserrat" panose="00000500000000000000" pitchFamily="2" charset="-52"/>
              </a:rPr>
              <a:t>Сачко Сергей Михайлович,</a:t>
            </a:r>
          </a:p>
          <a:p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Montserrat" panose="00000500000000000000" pitchFamily="2" charset="-52"/>
              </a:rPr>
              <a:t>директор учреждения образования</a:t>
            </a:r>
          </a:p>
          <a:p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Montserrat" panose="00000500000000000000" pitchFamily="2" charset="-52"/>
              </a:rPr>
              <a:t>«Национальный детский технопарк»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473243" y="1505953"/>
            <a:ext cx="8083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75BE"/>
                </a:solidFill>
                <a:latin typeface="Montserrat" panose="00000500000000000000" pitchFamily="2" charset="-52"/>
              </a:rPr>
              <a:t>О работе с одаренной молодежью и поддержке одаренных учащихся через создание кластера на базе Национального детского технопарка</a:t>
            </a:r>
            <a:endParaRPr lang="en-US" sz="2400" b="1" dirty="0">
              <a:solidFill>
                <a:srgbClr val="0075BE"/>
              </a:solidFill>
              <a:latin typeface="Montserrat" panose="00000500000000000000" pitchFamily="2" charset="-52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734FF0A-F63A-4E33-8187-93C63DF6D4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70" y="3267280"/>
            <a:ext cx="5012903" cy="334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085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>
            <a:extLst>
              <a:ext uri="{FF2B5EF4-FFF2-40B4-BE49-F238E27FC236}">
                <a16:creationId xmlns:a16="http://schemas.microsoft.com/office/drawing/2014/main" id="{EEF99C6E-85A9-4CE5-A05E-B73A6F9BFEDC}"/>
              </a:ext>
            </a:extLst>
          </p:cNvPr>
          <p:cNvSpPr txBox="1">
            <a:spLocks/>
          </p:cNvSpPr>
          <p:nvPr/>
        </p:nvSpPr>
        <p:spPr>
          <a:xfrm>
            <a:off x="1445216" y="435413"/>
            <a:ext cx="11900263" cy="7485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spc="-11" dirty="0">
                <a:solidFill>
                  <a:srgbClr val="012957"/>
                </a:solidFill>
                <a:latin typeface="Montserrat" panose="020B0604020202020204" charset="-52"/>
                <a:cs typeface="Aharoni" panose="02010803020104030203" pitchFamily="2" charset="-79"/>
              </a:rPr>
              <a:t>Кластер по работе с одаренной молодежью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37D4EE9-B14C-4BE6-B2CC-4C8AF2C7BE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3430" y="290441"/>
            <a:ext cx="390907" cy="893502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8D3F9BA-7ADC-43A3-9889-E263E87DFF88}"/>
              </a:ext>
            </a:extLst>
          </p:cNvPr>
          <p:cNvSpPr/>
          <p:nvPr/>
        </p:nvSpPr>
        <p:spPr>
          <a:xfrm>
            <a:off x="1042087" y="1794633"/>
            <a:ext cx="10107826" cy="1260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12957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Кластер по работе с одаренной молодежью – это объединение учреждений образования, научных организаций, субъектов хозяйствования, органов государственной власти и управления</a:t>
            </a:r>
            <a:r>
              <a:rPr lang="ru-RU" sz="1600" dirty="0">
                <a:solidFill>
                  <a:srgbClr val="012957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12957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в целях выявления, поддержки и становления одаренных детей и молодежи.</a:t>
            </a:r>
            <a:endParaRPr lang="en-US" dirty="0">
              <a:solidFill>
                <a:srgbClr val="012957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B859ED0-4CBA-41C0-9650-AC42235CC0FF}"/>
              </a:ext>
            </a:extLst>
          </p:cNvPr>
          <p:cNvSpPr/>
          <p:nvPr/>
        </p:nvSpPr>
        <p:spPr>
          <a:xfrm>
            <a:off x="1042087" y="4228087"/>
            <a:ext cx="10107826" cy="1557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75BE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Цель кластера: интеграция и развитие учебного, научного, инновационного и производственного потенциала входящих в кластер учреждений и организаций для формирования у одаренных детей и молодежи устойчивой мотивации к выбору будущей профессии в высокотехнологичных отраслях экономики. </a:t>
            </a:r>
          </a:p>
        </p:txBody>
      </p:sp>
    </p:spTree>
    <p:extLst>
      <p:ext uri="{BB962C8B-B14F-4D97-AF65-F5344CB8AC3E}">
        <p14:creationId xmlns:p14="http://schemas.microsoft.com/office/powerpoint/2010/main" val="1775899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>
            <a:extLst>
              <a:ext uri="{FF2B5EF4-FFF2-40B4-BE49-F238E27FC236}">
                <a16:creationId xmlns:a16="http://schemas.microsoft.com/office/drawing/2014/main" id="{9C2889E7-948F-42B4-A1AC-3C6528B69CF5}"/>
              </a:ext>
            </a:extLst>
          </p:cNvPr>
          <p:cNvSpPr txBox="1">
            <a:spLocks/>
          </p:cNvSpPr>
          <p:nvPr/>
        </p:nvSpPr>
        <p:spPr>
          <a:xfrm>
            <a:off x="1445216" y="435413"/>
            <a:ext cx="11900263" cy="7485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spc="-11" dirty="0">
                <a:solidFill>
                  <a:srgbClr val="012957"/>
                </a:solidFill>
                <a:latin typeface="Montserrat" panose="020B0604020202020204" charset="-52"/>
                <a:cs typeface="Aharoni" panose="02010803020104030203" pitchFamily="2" charset="-79"/>
              </a:rPr>
              <a:t>Основные задачи кластера: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6B2EF4-D90F-4485-8556-3B5DB6A909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3430" y="290441"/>
            <a:ext cx="390907" cy="893502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102359E-E030-4CD2-B65E-466D87137C4E}"/>
              </a:ext>
            </a:extLst>
          </p:cNvPr>
          <p:cNvSpPr/>
          <p:nvPr/>
        </p:nvSpPr>
        <p:spPr>
          <a:xfrm>
            <a:off x="1018883" y="1221031"/>
            <a:ext cx="1010782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ts val="18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создание комплексной системы выявления, поддержки и развития одаренных детей и молодежи;</a:t>
            </a:r>
          </a:p>
          <a:p>
            <a:pPr indent="450215" algn="just">
              <a:lnSpc>
                <a:spcPts val="1800"/>
              </a:lnSpc>
              <a:spcAft>
                <a:spcPts val="0"/>
              </a:spcAft>
            </a:pPr>
            <a:endParaRPr lang="ru-RU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ts val="18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механизмов взаимодействия учреждений образования в формировании образовательной траектории одаренных учащихся;</a:t>
            </a:r>
          </a:p>
          <a:p>
            <a:pPr indent="450215" algn="just">
              <a:lnSpc>
                <a:spcPts val="1800"/>
              </a:lnSpc>
              <a:spcAft>
                <a:spcPts val="0"/>
              </a:spcAft>
            </a:pPr>
            <a:endParaRPr lang="ru-RU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ts val="18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осуществление поддержки выпускников Национального детского технопарка при выборе профессий, востребованных в науке и реальном секторе экономики, обучении, дальнейшем трудоустройстве и карьерном росте;</a:t>
            </a:r>
          </a:p>
          <a:p>
            <a:pPr indent="450215" algn="just">
              <a:lnSpc>
                <a:spcPts val="18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indent="450215" algn="just">
              <a:lnSpc>
                <a:spcPts val="18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систематическое проведение различного уровня организационно-массовых мероприятий по направлениям учебных программ дополнительного образования одаренных детей и молодежи, обеспечивающих создание условий для развития и самореализации одаренных детей и молодежи, достижения ими социально значимых результатов; </a:t>
            </a:r>
          </a:p>
          <a:p>
            <a:pPr indent="450215" algn="just">
              <a:lnSpc>
                <a:spcPts val="1800"/>
              </a:lnSpc>
              <a:spcAft>
                <a:spcPts val="0"/>
              </a:spcAft>
            </a:pPr>
            <a:endParaRPr lang="ru-RU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ts val="18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непрерывное повышение квалификации педагогических работников в области интеллектуально-творческого развития личности, организации работы по выявлению, поддержке и обучению одаренных детей и молодежи;</a:t>
            </a:r>
          </a:p>
          <a:p>
            <a:pPr indent="450215" algn="just">
              <a:lnSpc>
                <a:spcPts val="1800"/>
              </a:lnSpc>
              <a:spcAft>
                <a:spcPts val="0"/>
              </a:spcAft>
            </a:pPr>
            <a:endParaRPr lang="ru-RU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ts val="18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создание региональных кластеров по работе с одаренной молодежью, ядром которых станут опорные учреждения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4155261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40"/>
          <a:stretch/>
        </p:blipFill>
        <p:spPr>
          <a:xfrm>
            <a:off x="1044700" y="117553"/>
            <a:ext cx="10102599" cy="662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060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22"/>
          <a:stretch/>
        </p:blipFill>
        <p:spPr>
          <a:xfrm>
            <a:off x="821915" y="26783"/>
            <a:ext cx="10548170" cy="680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031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043" y="0"/>
            <a:ext cx="9667913" cy="6839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517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C851457B-4018-461C-8926-2D30FE9A7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6DB40F6-2A6B-4FC4-A3F8-5C9ACFB4B8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  <p:sp>
        <p:nvSpPr>
          <p:cNvPr id="9" name="Объект 2">
            <a:extLst>
              <a:ext uri="{FF2B5EF4-FFF2-40B4-BE49-F238E27FC236}">
                <a16:creationId xmlns:a16="http://schemas.microsoft.com/office/drawing/2014/main" id="{0259798A-CC13-47B7-A647-EB0E99CC385C}"/>
              </a:ext>
            </a:extLst>
          </p:cNvPr>
          <p:cNvSpPr txBox="1">
            <a:spLocks/>
          </p:cNvSpPr>
          <p:nvPr/>
        </p:nvSpPr>
        <p:spPr>
          <a:xfrm>
            <a:off x="1445216" y="435413"/>
            <a:ext cx="11900263" cy="7485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spc="-11" dirty="0">
                <a:solidFill>
                  <a:srgbClr val="012957"/>
                </a:solidFill>
                <a:latin typeface="Montserrat" panose="020B0604020202020204" charset="-52"/>
                <a:cs typeface="Aharoni" panose="02010803020104030203" pitchFamily="2" charset="-79"/>
              </a:rPr>
              <a:t>Опорные учреждения образования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76E1E5A-6114-4C0D-BBB1-7EB5D8F2D4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3430" y="290441"/>
            <a:ext cx="390907" cy="893502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D57A7B6-1BED-4CE1-83E7-C41636217B97}"/>
              </a:ext>
            </a:extLst>
          </p:cNvPr>
          <p:cNvSpPr/>
          <p:nvPr/>
        </p:nvSpPr>
        <p:spPr>
          <a:xfrm>
            <a:off x="1018883" y="1221031"/>
            <a:ext cx="10107826" cy="534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Государственное учреждение образования «Брестский областной центр туризма и краеведения детей и молодежи»</a:t>
            </a:r>
            <a:r>
              <a:rPr lang="en-US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endParaRPr lang="ru-RU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Государственное учреждение дополнительного образования «Витебский областной дворец детей и молодежи»</a:t>
            </a:r>
            <a:r>
              <a:rPr lang="en-US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endParaRPr lang="en-US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Государственное учреждение образования «Гомельский областной центр технического творчества детей и молодежи»</a:t>
            </a:r>
            <a:r>
              <a:rPr lang="en-US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endParaRPr lang="ru-RU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Государственное учреждение образования «Гродненский областной центр технического творчества»</a:t>
            </a:r>
            <a:r>
              <a:rPr lang="en-US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endParaRPr lang="ru-RU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Государственное учреждение образования «Минский областной институт развития образования»</a:t>
            </a:r>
            <a:r>
              <a:rPr lang="en-US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endParaRPr lang="ru-RU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Учреждение образования «Минский государственный дворец детей и молодежи»</a:t>
            </a:r>
            <a:r>
              <a:rPr lang="en-US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indent="450215" algn="just">
              <a:lnSpc>
                <a:spcPct val="107000"/>
              </a:lnSpc>
            </a:pPr>
            <a:endParaRPr lang="ru-RU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Государственное учреждение дополнительного образования «Могилевский областной центр творчества»</a:t>
            </a:r>
            <a:r>
              <a:rPr lang="en-US" sz="1600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endParaRPr lang="ru-RU" sz="1600" dirty="0">
              <a:solidFill>
                <a:srgbClr val="203864"/>
              </a:solidFill>
              <a:latin typeface="Montserrat Medium" panose="00000600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66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9C13BC-806D-4028-9AAF-C95A062541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15" y="0"/>
            <a:ext cx="9693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084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8A90A010-12A3-4864-A20E-355265A18E7A}"/>
              </a:ext>
            </a:extLst>
          </p:cNvPr>
          <p:cNvGrpSpPr/>
          <p:nvPr/>
        </p:nvGrpSpPr>
        <p:grpSpPr>
          <a:xfrm>
            <a:off x="1327181" y="1202086"/>
            <a:ext cx="9048750" cy="5522255"/>
            <a:chOff x="0" y="434682"/>
            <a:chExt cx="9048798" cy="5522255"/>
          </a:xfrm>
        </p:grpSpPr>
        <p:sp>
          <p:nvSpPr>
            <p:cNvPr id="5" name="Надпись 2">
              <a:extLst>
                <a:ext uri="{FF2B5EF4-FFF2-40B4-BE49-F238E27FC236}">
                  <a16:creationId xmlns:a16="http://schemas.microsoft.com/office/drawing/2014/main" id="{436D3C8C-3290-4A38-A2B7-0B0B3E94BD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69309" y="434682"/>
              <a:ext cx="6127115" cy="796925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Образовательные программы, реализуемые </a:t>
              </a:r>
              <a:endParaRPr lang="ru-RU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Национальным детским технопарком</a:t>
              </a:r>
              <a:endParaRPr lang="ru-RU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ru-RU" sz="1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Кружок">
              <a:extLst>
                <a:ext uri="{FF2B5EF4-FFF2-40B4-BE49-F238E27FC236}">
                  <a16:creationId xmlns:a16="http://schemas.microsoft.com/office/drawing/2014/main" id="{C612E709-638A-49F9-AD9B-652E4149D5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4300" y="3057525"/>
              <a:ext cx="413743" cy="41372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19050" tIns="19050" rIns="19050" bIns="19050" anchor="ctr"/>
            <a:lstStyle/>
            <a:p>
              <a:endParaRPr lang="ru-RU"/>
            </a:p>
          </p:txBody>
        </p:sp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id="{A97BD32A-6A08-4A77-AB0A-9259866667E2}"/>
                </a:ext>
              </a:extLst>
            </p:cNvPr>
            <p:cNvGrpSpPr/>
            <p:nvPr/>
          </p:nvGrpSpPr>
          <p:grpSpPr>
            <a:xfrm>
              <a:off x="0" y="1171575"/>
              <a:ext cx="3705225" cy="1381125"/>
              <a:chOff x="0" y="235607"/>
              <a:chExt cx="4344222" cy="1619603"/>
            </a:xfrm>
          </p:grpSpPr>
          <p:sp>
            <p:nvSpPr>
              <p:cNvPr id="39" name="Rectangle 15">
                <a:extLst>
                  <a:ext uri="{FF2B5EF4-FFF2-40B4-BE49-F238E27FC236}">
                    <a16:creationId xmlns:a16="http://schemas.microsoft.com/office/drawing/2014/main" id="{AD0B44B5-43FB-4680-A11A-FD00063ADAD2}"/>
                  </a:ext>
                </a:extLst>
              </p:cNvPr>
              <p:cNvSpPr/>
              <p:nvPr/>
            </p:nvSpPr>
            <p:spPr>
              <a:xfrm>
                <a:off x="675375" y="235607"/>
                <a:ext cx="3668847" cy="1619603"/>
              </a:xfrm>
              <a:prstGeom prst="rect">
                <a:avLst/>
              </a:prstGeom>
            </p:spPr>
            <p:txBody>
              <a:bodyPr wrap="square" numCol="1" spcCol="360000"/>
              <a:lstStyle/>
              <a:p>
                <a:pPr>
                  <a:spcAft>
                    <a:spcPts val="0"/>
                  </a:spcAft>
                </a:pPr>
                <a:r>
                  <a:rPr lang="ru-RU" sz="1400" kern="1200">
                    <a:solidFill>
                      <a:srgbClr val="012957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Реализация образовательной программы дополнительного образования одаренных детей и молодежи в дневной форме получения образования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grpSp>
            <p:nvGrpSpPr>
              <p:cNvPr id="40" name="Группа 39">
                <a:extLst>
                  <a:ext uri="{FF2B5EF4-FFF2-40B4-BE49-F238E27FC236}">
                    <a16:creationId xmlns:a16="http://schemas.microsoft.com/office/drawing/2014/main" id="{E37E534C-DA54-4305-BEC9-FB93F8091625}"/>
                  </a:ext>
                </a:extLst>
              </p:cNvPr>
              <p:cNvGrpSpPr/>
              <p:nvPr/>
            </p:nvGrpSpPr>
            <p:grpSpPr>
              <a:xfrm>
                <a:off x="0" y="272501"/>
                <a:ext cx="646374" cy="689411"/>
                <a:chOff x="0" y="272501"/>
                <a:chExt cx="646374" cy="689411"/>
              </a:xfrm>
            </p:grpSpPr>
            <p:sp>
              <p:nvSpPr>
                <p:cNvPr id="41" name="Text Box 3">
                  <a:extLst>
                    <a:ext uri="{FF2B5EF4-FFF2-40B4-BE49-F238E27FC236}">
                      <a16:creationId xmlns:a16="http://schemas.microsoft.com/office/drawing/2014/main" id="{BC9FEF87-258D-4664-9EA6-40E939EFC9E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7587" y="272501"/>
                  <a:ext cx="611199" cy="6540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miter lim="400000"/>
                      <a:headEnd/>
                      <a:tailEnd/>
                    </a14:hiddenLine>
                  </a:ext>
                </a:extLst>
              </p:spPr>
              <p:txBody>
                <a:bodyPr wrap="square" lIns="19050" tIns="19050" rIns="19050" bIns="19050" anchor="ctr"/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ru-RU" sz="3600" b="1" kern="1200">
                      <a:solidFill>
                        <a:srgbClr val="0075BE"/>
                      </a:solidFill>
                      <a:effectLst/>
                      <a:latin typeface="Montserrat" panose="00000500000000000000" pitchFamily="2" charset="-52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:endParaRPr lang="ru-RU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42" name="Фигура">
                  <a:extLst>
                    <a:ext uri="{FF2B5EF4-FFF2-40B4-BE49-F238E27FC236}">
                      <a16:creationId xmlns:a16="http://schemas.microsoft.com/office/drawing/2014/main" id="{6292C8DD-0D19-41DF-9226-16C32511045A}"/>
                    </a:ext>
                  </a:extLst>
                </p:cNvPr>
                <p:cNvSpPr/>
                <p:nvPr/>
              </p:nvSpPr>
              <p:spPr bwMode="auto">
                <a:xfrm>
                  <a:off x="0" y="315580"/>
                  <a:ext cx="646374" cy="646332"/>
                </a:xfrm>
                <a:custGeom>
                  <a:avLst/>
                  <a:gdLst>
                    <a:gd name="T0" fmla="*/ 2197318 w 19679"/>
                    <a:gd name="T1" fmla="*/ 2197214 h 20595"/>
                    <a:gd name="T2" fmla="*/ 2197318 w 19679"/>
                    <a:gd name="T3" fmla="*/ 2197214 h 20595"/>
                    <a:gd name="T4" fmla="*/ 2197318 w 19679"/>
                    <a:gd name="T5" fmla="*/ 2197214 h 20595"/>
                    <a:gd name="T6" fmla="*/ 2197318 w 19679"/>
                    <a:gd name="T7" fmla="*/ 2197214 h 20595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9679" h="20595">
                      <a:moveTo>
                        <a:pt x="9839" y="0"/>
                      </a:moveTo>
                      <a:cubicBezTo>
                        <a:pt x="7321" y="0"/>
                        <a:pt x="4803" y="1006"/>
                        <a:pt x="2881" y="3017"/>
                      </a:cubicBezTo>
                      <a:cubicBezTo>
                        <a:pt x="-961" y="7038"/>
                        <a:pt x="-961" y="13557"/>
                        <a:pt x="2881" y="17579"/>
                      </a:cubicBezTo>
                      <a:cubicBezTo>
                        <a:pt x="6724" y="21600"/>
                        <a:pt x="12954" y="21600"/>
                        <a:pt x="16797" y="17579"/>
                      </a:cubicBezTo>
                      <a:cubicBezTo>
                        <a:pt x="20639" y="13557"/>
                        <a:pt x="20639" y="7038"/>
                        <a:pt x="16797" y="3017"/>
                      </a:cubicBezTo>
                      <a:cubicBezTo>
                        <a:pt x="14875" y="1006"/>
                        <a:pt x="12357" y="0"/>
                        <a:pt x="9839" y="0"/>
                      </a:cubicBezTo>
                      <a:close/>
                      <a:moveTo>
                        <a:pt x="9839" y="596"/>
                      </a:moveTo>
                      <a:cubicBezTo>
                        <a:pt x="12212" y="596"/>
                        <a:pt x="14584" y="1543"/>
                        <a:pt x="16395" y="3438"/>
                      </a:cubicBezTo>
                      <a:cubicBezTo>
                        <a:pt x="20015" y="7227"/>
                        <a:pt x="20015" y="13369"/>
                        <a:pt x="16395" y="17158"/>
                      </a:cubicBezTo>
                      <a:cubicBezTo>
                        <a:pt x="12774" y="20947"/>
                        <a:pt x="6904" y="20947"/>
                        <a:pt x="3283" y="17158"/>
                      </a:cubicBezTo>
                      <a:cubicBezTo>
                        <a:pt x="-337" y="13369"/>
                        <a:pt x="-337" y="7227"/>
                        <a:pt x="3283" y="3438"/>
                      </a:cubicBezTo>
                      <a:cubicBezTo>
                        <a:pt x="5094" y="1543"/>
                        <a:pt x="7466" y="596"/>
                        <a:pt x="9839" y="596"/>
                      </a:cubicBezTo>
                      <a:close/>
                    </a:path>
                  </a:pathLst>
                </a:custGeom>
                <a:solidFill>
                  <a:srgbClr val="0075B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miter lim="400000"/>
                      <a:headEnd/>
                      <a:tailEnd/>
                    </a14:hiddenLine>
                  </a:ext>
                </a:extLst>
              </p:spPr>
              <p:txBody>
                <a:bodyPr lIns="19050" tIns="19050" rIns="19050" bIns="19050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id="{5E84BBB8-655B-4469-B5B1-01A574E2549B}"/>
                </a:ext>
              </a:extLst>
            </p:cNvPr>
            <p:cNvGrpSpPr/>
            <p:nvPr/>
          </p:nvGrpSpPr>
          <p:grpSpPr>
            <a:xfrm>
              <a:off x="5924550" y="4533900"/>
              <a:ext cx="2736850" cy="1031875"/>
              <a:chOff x="0" y="0"/>
              <a:chExt cx="2737022" cy="1031994"/>
            </a:xfrm>
          </p:grpSpPr>
          <p:grpSp>
            <p:nvGrpSpPr>
              <p:cNvPr id="35" name="Группа 34">
                <a:extLst>
                  <a:ext uri="{FF2B5EF4-FFF2-40B4-BE49-F238E27FC236}">
                    <a16:creationId xmlns:a16="http://schemas.microsoft.com/office/drawing/2014/main" id="{294FB610-CE74-4089-AC6F-E677E11915F2}"/>
                  </a:ext>
                </a:extLst>
              </p:cNvPr>
              <p:cNvGrpSpPr/>
              <p:nvPr/>
            </p:nvGrpSpPr>
            <p:grpSpPr>
              <a:xfrm>
                <a:off x="0" y="57150"/>
                <a:ext cx="2737022" cy="974844"/>
                <a:chOff x="8249370" y="3584836"/>
                <a:chExt cx="3209044" cy="1143000"/>
              </a:xfrm>
            </p:grpSpPr>
            <p:sp>
              <p:nvSpPr>
                <p:cNvPr id="37" name="Rectangle 15">
                  <a:extLst>
                    <a:ext uri="{FF2B5EF4-FFF2-40B4-BE49-F238E27FC236}">
                      <a16:creationId xmlns:a16="http://schemas.microsoft.com/office/drawing/2014/main" id="{759D50D4-D685-4593-AAF4-1BAF7F8454BE}"/>
                    </a:ext>
                  </a:extLst>
                </p:cNvPr>
                <p:cNvSpPr/>
                <p:nvPr/>
              </p:nvSpPr>
              <p:spPr>
                <a:xfrm>
                  <a:off x="9034619" y="3584836"/>
                  <a:ext cx="2423795" cy="1143000"/>
                </a:xfrm>
                <a:prstGeom prst="rect">
                  <a:avLst/>
                </a:prstGeom>
              </p:spPr>
              <p:txBody>
                <a:bodyPr wrap="square" numCol="1" spcCol="360000"/>
                <a:lstStyle/>
                <a:p>
                  <a:pPr>
                    <a:spcAft>
                      <a:spcPts val="0"/>
                    </a:spcAft>
                  </a:pPr>
                  <a:r>
                    <a:rPr lang="ru-RU" sz="1400" kern="1200">
                      <a:solidFill>
                        <a:srgbClr val="012957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Организация реализации программы общего среднего образования</a:t>
                  </a:r>
                  <a:endParaRPr lang="ru-RU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38" name="Фигура">
                  <a:extLst>
                    <a:ext uri="{FF2B5EF4-FFF2-40B4-BE49-F238E27FC236}">
                      <a16:creationId xmlns:a16="http://schemas.microsoft.com/office/drawing/2014/main" id="{DB3AB83D-45B7-4455-ACFB-9D84BEB6EFBF}"/>
                    </a:ext>
                  </a:extLst>
                </p:cNvPr>
                <p:cNvSpPr/>
                <p:nvPr/>
              </p:nvSpPr>
              <p:spPr bwMode="auto">
                <a:xfrm>
                  <a:off x="8249370" y="3596631"/>
                  <a:ext cx="646374" cy="646332"/>
                </a:xfrm>
                <a:custGeom>
                  <a:avLst/>
                  <a:gdLst>
                    <a:gd name="T0" fmla="*/ 2197318 w 19679"/>
                    <a:gd name="T1" fmla="*/ 2197214 h 20595"/>
                    <a:gd name="T2" fmla="*/ 2197318 w 19679"/>
                    <a:gd name="T3" fmla="*/ 2197214 h 20595"/>
                    <a:gd name="T4" fmla="*/ 2197318 w 19679"/>
                    <a:gd name="T5" fmla="*/ 2197214 h 20595"/>
                    <a:gd name="T6" fmla="*/ 2197318 w 19679"/>
                    <a:gd name="T7" fmla="*/ 2197214 h 20595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9679" h="20595">
                      <a:moveTo>
                        <a:pt x="9839" y="0"/>
                      </a:moveTo>
                      <a:cubicBezTo>
                        <a:pt x="7321" y="0"/>
                        <a:pt x="4803" y="1006"/>
                        <a:pt x="2881" y="3017"/>
                      </a:cubicBezTo>
                      <a:cubicBezTo>
                        <a:pt x="-961" y="7038"/>
                        <a:pt x="-961" y="13557"/>
                        <a:pt x="2881" y="17579"/>
                      </a:cubicBezTo>
                      <a:cubicBezTo>
                        <a:pt x="6724" y="21600"/>
                        <a:pt x="12954" y="21600"/>
                        <a:pt x="16797" y="17579"/>
                      </a:cubicBezTo>
                      <a:cubicBezTo>
                        <a:pt x="20639" y="13557"/>
                        <a:pt x="20639" y="7038"/>
                        <a:pt x="16797" y="3017"/>
                      </a:cubicBezTo>
                      <a:cubicBezTo>
                        <a:pt x="14875" y="1006"/>
                        <a:pt x="12357" y="0"/>
                        <a:pt x="9839" y="0"/>
                      </a:cubicBezTo>
                      <a:close/>
                      <a:moveTo>
                        <a:pt x="9839" y="596"/>
                      </a:moveTo>
                      <a:cubicBezTo>
                        <a:pt x="12212" y="596"/>
                        <a:pt x="14584" y="1543"/>
                        <a:pt x="16395" y="3438"/>
                      </a:cubicBezTo>
                      <a:cubicBezTo>
                        <a:pt x="20015" y="7227"/>
                        <a:pt x="20015" y="13369"/>
                        <a:pt x="16395" y="17158"/>
                      </a:cubicBezTo>
                      <a:cubicBezTo>
                        <a:pt x="12774" y="20947"/>
                        <a:pt x="6904" y="20947"/>
                        <a:pt x="3283" y="17158"/>
                      </a:cubicBezTo>
                      <a:cubicBezTo>
                        <a:pt x="-337" y="13369"/>
                        <a:pt x="-337" y="7227"/>
                        <a:pt x="3283" y="3438"/>
                      </a:cubicBezTo>
                      <a:cubicBezTo>
                        <a:pt x="5094" y="1543"/>
                        <a:pt x="7466" y="596"/>
                        <a:pt x="9839" y="596"/>
                      </a:cubicBezTo>
                      <a:close/>
                    </a:path>
                  </a:pathLst>
                </a:custGeom>
                <a:solidFill>
                  <a:srgbClr val="4FC7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miter lim="400000"/>
                      <a:headEnd/>
                      <a:tailEnd/>
                    </a14:hiddenLine>
                  </a:ext>
                </a:extLst>
              </p:spPr>
              <p:txBody>
                <a:bodyPr lIns="19050" tIns="19050" rIns="19050" bIns="19050" anchor="ctr"/>
                <a:lstStyle/>
                <a:p>
                  <a:endParaRPr lang="ru-RU"/>
                </a:p>
              </p:txBody>
            </p:sp>
          </p:grpSp>
          <p:sp>
            <p:nvSpPr>
              <p:cNvPr id="36" name="Text Box 3">
                <a:extLst>
                  <a:ext uri="{FF2B5EF4-FFF2-40B4-BE49-F238E27FC236}">
                    <a16:creationId xmlns:a16="http://schemas.microsoft.com/office/drawing/2014/main" id="{C0A4B7E4-1A5E-4896-A49A-3642367305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050" y="0"/>
                <a:ext cx="520700" cy="6667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wrap="square" lIns="19050" tIns="19050" rIns="19050" bIns="19050" anchor="ctr"/>
              <a:lstStyle/>
              <a:p>
                <a:pPr algn="ctr">
                  <a:spcAft>
                    <a:spcPts val="0"/>
                  </a:spcAft>
                </a:pPr>
                <a:r>
                  <a:rPr lang="en-US" sz="3600" b="1" kern="1200">
                    <a:solidFill>
                      <a:srgbClr val="0075BE"/>
                    </a:solidFill>
                    <a:effectLst/>
                    <a:latin typeface="Montserrat" panose="00000500000000000000" pitchFamily="2" charset="-52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9" name="Группа 8">
              <a:extLst>
                <a:ext uri="{FF2B5EF4-FFF2-40B4-BE49-F238E27FC236}">
                  <a16:creationId xmlns:a16="http://schemas.microsoft.com/office/drawing/2014/main" id="{E50CF6A3-4EF2-4CCC-9702-D8FD464BE541}"/>
                </a:ext>
              </a:extLst>
            </p:cNvPr>
            <p:cNvGrpSpPr/>
            <p:nvPr/>
          </p:nvGrpSpPr>
          <p:grpSpPr>
            <a:xfrm>
              <a:off x="0" y="4533901"/>
              <a:ext cx="3629023" cy="1423036"/>
              <a:chOff x="0" y="2877858"/>
              <a:chExt cx="4255597" cy="1668781"/>
            </a:xfrm>
          </p:grpSpPr>
          <p:sp>
            <p:nvSpPr>
              <p:cNvPr id="32" name="Text Box 3">
                <a:extLst>
                  <a:ext uri="{FF2B5EF4-FFF2-40B4-BE49-F238E27FC236}">
                    <a16:creationId xmlns:a16="http://schemas.microsoft.com/office/drawing/2014/main" id="{55C72994-97B5-4F3F-9E34-5C565250861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193" y="2954468"/>
                <a:ext cx="611199" cy="654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wrap="square" lIns="19050" tIns="19050" rIns="19050" bIns="19050" anchor="ctr"/>
              <a:lstStyle/>
              <a:p>
                <a:pPr algn="ctr">
                  <a:spcAft>
                    <a:spcPts val="0"/>
                  </a:spcAft>
                </a:pPr>
                <a:r>
                  <a:rPr lang="en-US" sz="3400" b="1" kern="1200">
                    <a:solidFill>
                      <a:srgbClr val="83FFE5"/>
                    </a:solidFill>
                    <a:effectLst/>
                    <a:latin typeface="Montserrat" panose="00000500000000000000" pitchFamily="2" charset="-52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3" name="Rectangle 15">
                <a:extLst>
                  <a:ext uri="{FF2B5EF4-FFF2-40B4-BE49-F238E27FC236}">
                    <a16:creationId xmlns:a16="http://schemas.microsoft.com/office/drawing/2014/main" id="{98E19474-A1FD-4AA6-AAE3-74F6A3594A69}"/>
                  </a:ext>
                </a:extLst>
              </p:cNvPr>
              <p:cNvSpPr/>
              <p:nvPr/>
            </p:nvSpPr>
            <p:spPr>
              <a:xfrm>
                <a:off x="675398" y="2877858"/>
                <a:ext cx="3580199" cy="1668781"/>
              </a:xfrm>
              <a:prstGeom prst="rect">
                <a:avLst/>
              </a:prstGeom>
            </p:spPr>
            <p:txBody>
              <a:bodyPr wrap="square" numCol="1" spcCol="360000"/>
              <a:lstStyle/>
              <a:p>
                <a:pPr>
                  <a:spcAft>
                    <a:spcPts val="0"/>
                  </a:spcAft>
                </a:pPr>
                <a:r>
                  <a:rPr lang="ru-RU" sz="1400" kern="1200">
                    <a:solidFill>
                      <a:srgbClr val="012957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Реализация образовательной программы дополнительного образования одаренных детей и молодежи в дистанционной форме получения образования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34" name="Фигура">
                <a:extLst>
                  <a:ext uri="{FF2B5EF4-FFF2-40B4-BE49-F238E27FC236}">
                    <a16:creationId xmlns:a16="http://schemas.microsoft.com/office/drawing/2014/main" id="{494EEE0F-BD4E-4A0C-8712-4BD449964ECC}"/>
                  </a:ext>
                </a:extLst>
              </p:cNvPr>
              <p:cNvSpPr/>
              <p:nvPr/>
            </p:nvSpPr>
            <p:spPr bwMode="auto">
              <a:xfrm>
                <a:off x="0" y="2957957"/>
                <a:ext cx="646374" cy="646332"/>
              </a:xfrm>
              <a:custGeom>
                <a:avLst/>
                <a:gdLst>
                  <a:gd name="T0" fmla="*/ 2197318 w 19679"/>
                  <a:gd name="T1" fmla="*/ 2197214 h 20595"/>
                  <a:gd name="T2" fmla="*/ 2197318 w 19679"/>
                  <a:gd name="T3" fmla="*/ 2197214 h 20595"/>
                  <a:gd name="T4" fmla="*/ 2197318 w 19679"/>
                  <a:gd name="T5" fmla="*/ 2197214 h 20595"/>
                  <a:gd name="T6" fmla="*/ 2197318 w 19679"/>
                  <a:gd name="T7" fmla="*/ 2197214 h 20595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20595">
                    <a:moveTo>
                      <a:pt x="9839" y="0"/>
                    </a:moveTo>
                    <a:cubicBezTo>
                      <a:pt x="7321" y="0"/>
                      <a:pt x="4803" y="1006"/>
                      <a:pt x="2881" y="3017"/>
                    </a:cubicBezTo>
                    <a:cubicBezTo>
                      <a:pt x="-961" y="7038"/>
                      <a:pt x="-961" y="13557"/>
                      <a:pt x="2881" y="17579"/>
                    </a:cubicBezTo>
                    <a:cubicBezTo>
                      <a:pt x="6724" y="21600"/>
                      <a:pt x="12954" y="21600"/>
                      <a:pt x="16797" y="17579"/>
                    </a:cubicBezTo>
                    <a:cubicBezTo>
                      <a:pt x="20639" y="13557"/>
                      <a:pt x="20639" y="7038"/>
                      <a:pt x="16797" y="3017"/>
                    </a:cubicBezTo>
                    <a:cubicBezTo>
                      <a:pt x="14875" y="1006"/>
                      <a:pt x="12357" y="0"/>
                      <a:pt x="9839" y="0"/>
                    </a:cubicBezTo>
                    <a:close/>
                    <a:moveTo>
                      <a:pt x="9839" y="596"/>
                    </a:moveTo>
                    <a:cubicBezTo>
                      <a:pt x="12212" y="596"/>
                      <a:pt x="14584" y="1543"/>
                      <a:pt x="16395" y="3438"/>
                    </a:cubicBezTo>
                    <a:cubicBezTo>
                      <a:pt x="20015" y="7227"/>
                      <a:pt x="20015" y="13369"/>
                      <a:pt x="16395" y="17158"/>
                    </a:cubicBezTo>
                    <a:cubicBezTo>
                      <a:pt x="12774" y="20947"/>
                      <a:pt x="6904" y="20947"/>
                      <a:pt x="3283" y="17158"/>
                    </a:cubicBezTo>
                    <a:cubicBezTo>
                      <a:pt x="-337" y="13369"/>
                      <a:pt x="-337" y="7227"/>
                      <a:pt x="3283" y="3438"/>
                    </a:cubicBezTo>
                    <a:cubicBezTo>
                      <a:pt x="5094" y="1543"/>
                      <a:pt x="7466" y="596"/>
                      <a:pt x="9839" y="596"/>
                    </a:cubicBezTo>
                    <a:close/>
                  </a:path>
                </a:pathLst>
              </a:custGeom>
              <a:solidFill>
                <a:srgbClr val="0075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19050" tIns="19050" rIns="19050" bIns="19050" anchor="ctr"/>
              <a:lstStyle/>
              <a:p>
                <a:endParaRPr lang="ru-RU"/>
              </a:p>
            </p:txBody>
          </p:sp>
        </p:grpSp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BA303158-03C3-4C9B-AC1E-130818305462}"/>
                </a:ext>
              </a:extLst>
            </p:cNvPr>
            <p:cNvGrpSpPr/>
            <p:nvPr/>
          </p:nvGrpSpPr>
          <p:grpSpPr>
            <a:xfrm>
              <a:off x="5724525" y="1171575"/>
              <a:ext cx="3324273" cy="974844"/>
              <a:chOff x="0" y="0"/>
              <a:chExt cx="3324273" cy="974844"/>
            </a:xfrm>
          </p:grpSpPr>
          <p:grpSp>
            <p:nvGrpSpPr>
              <p:cNvPr id="28" name="Группа 27">
                <a:extLst>
                  <a:ext uri="{FF2B5EF4-FFF2-40B4-BE49-F238E27FC236}">
                    <a16:creationId xmlns:a16="http://schemas.microsoft.com/office/drawing/2014/main" id="{58F3AA5B-0AC8-4C25-B68C-5C40B0130528}"/>
                  </a:ext>
                </a:extLst>
              </p:cNvPr>
              <p:cNvGrpSpPr/>
              <p:nvPr/>
            </p:nvGrpSpPr>
            <p:grpSpPr>
              <a:xfrm>
                <a:off x="0" y="0"/>
                <a:ext cx="3324273" cy="974844"/>
                <a:chOff x="0" y="0"/>
                <a:chExt cx="3324273" cy="974844"/>
              </a:xfrm>
            </p:grpSpPr>
            <p:sp>
              <p:nvSpPr>
                <p:cNvPr id="30" name="Rectangle 15">
                  <a:extLst>
                    <a:ext uri="{FF2B5EF4-FFF2-40B4-BE49-F238E27FC236}">
                      <a16:creationId xmlns:a16="http://schemas.microsoft.com/office/drawing/2014/main" id="{184D54B3-BBF7-488D-AB55-C20EC02A6B12}"/>
                    </a:ext>
                  </a:extLst>
                </p:cNvPr>
                <p:cNvSpPr/>
                <p:nvPr/>
              </p:nvSpPr>
              <p:spPr>
                <a:xfrm>
                  <a:off x="647700" y="0"/>
                  <a:ext cx="2676573" cy="974844"/>
                </a:xfrm>
                <a:prstGeom prst="rect">
                  <a:avLst/>
                </a:prstGeom>
              </p:spPr>
              <p:txBody>
                <a:bodyPr wrap="square" numCol="1" spcCol="360000"/>
                <a:lstStyle/>
                <a:p>
                  <a:pPr>
                    <a:spcAft>
                      <a:spcPts val="0"/>
                    </a:spcAft>
                  </a:pPr>
                  <a:r>
                    <a:rPr lang="ru-RU" sz="1400" kern="1200">
                      <a:solidFill>
                        <a:srgbClr val="012957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Реализация образовательной программы дополнительного образования детей и молодежи</a:t>
                  </a:r>
                  <a:endParaRPr lang="ru-RU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31" name="Text Box 3">
                  <a:extLst>
                    <a:ext uri="{FF2B5EF4-FFF2-40B4-BE49-F238E27FC236}">
                      <a16:creationId xmlns:a16="http://schemas.microsoft.com/office/drawing/2014/main" id="{CB87D3DB-AAB1-441B-8B2B-26D6EF441C3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28575"/>
                  <a:ext cx="521297" cy="557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miter lim="400000"/>
                      <a:headEnd/>
                      <a:tailEnd/>
                    </a14:hiddenLine>
                  </a:ext>
                </a:extLst>
              </p:spPr>
              <p:txBody>
                <a:bodyPr wrap="square" lIns="19050" tIns="19050" rIns="19050" bIns="19050" anchor="ctr"/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ru-RU" sz="3600" b="1" kern="1200">
                      <a:solidFill>
                        <a:srgbClr val="83FFE5"/>
                      </a:solidFill>
                      <a:effectLst/>
                      <a:latin typeface="Montserrat" panose="00000500000000000000" pitchFamily="2" charset="-52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С</a:t>
                  </a:r>
                  <a:endParaRPr lang="ru-RU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9" name="Фигура">
                <a:extLst>
                  <a:ext uri="{FF2B5EF4-FFF2-40B4-BE49-F238E27FC236}">
                    <a16:creationId xmlns:a16="http://schemas.microsoft.com/office/drawing/2014/main" id="{90C464AE-210B-4274-89D7-9E4E79C0C293}"/>
                  </a:ext>
                </a:extLst>
              </p:cNvPr>
              <p:cNvSpPr/>
              <p:nvPr/>
            </p:nvSpPr>
            <p:spPr bwMode="auto">
              <a:xfrm>
                <a:off x="0" y="76200"/>
                <a:ext cx="551298" cy="551245"/>
              </a:xfrm>
              <a:custGeom>
                <a:avLst/>
                <a:gdLst>
                  <a:gd name="T0" fmla="*/ 2197318 w 19679"/>
                  <a:gd name="T1" fmla="*/ 2197214 h 20595"/>
                  <a:gd name="T2" fmla="*/ 2197318 w 19679"/>
                  <a:gd name="T3" fmla="*/ 2197214 h 20595"/>
                  <a:gd name="T4" fmla="*/ 2197318 w 19679"/>
                  <a:gd name="T5" fmla="*/ 2197214 h 20595"/>
                  <a:gd name="T6" fmla="*/ 2197318 w 19679"/>
                  <a:gd name="T7" fmla="*/ 2197214 h 20595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20595">
                    <a:moveTo>
                      <a:pt x="9839" y="0"/>
                    </a:moveTo>
                    <a:cubicBezTo>
                      <a:pt x="7321" y="0"/>
                      <a:pt x="4803" y="1006"/>
                      <a:pt x="2881" y="3017"/>
                    </a:cubicBezTo>
                    <a:cubicBezTo>
                      <a:pt x="-961" y="7038"/>
                      <a:pt x="-961" y="13557"/>
                      <a:pt x="2881" y="17579"/>
                    </a:cubicBezTo>
                    <a:cubicBezTo>
                      <a:pt x="6724" y="21600"/>
                      <a:pt x="12954" y="21600"/>
                      <a:pt x="16797" y="17579"/>
                    </a:cubicBezTo>
                    <a:cubicBezTo>
                      <a:pt x="20639" y="13557"/>
                      <a:pt x="20639" y="7038"/>
                      <a:pt x="16797" y="3017"/>
                    </a:cubicBezTo>
                    <a:cubicBezTo>
                      <a:pt x="14875" y="1006"/>
                      <a:pt x="12357" y="0"/>
                      <a:pt x="9839" y="0"/>
                    </a:cubicBezTo>
                    <a:close/>
                    <a:moveTo>
                      <a:pt x="9839" y="596"/>
                    </a:moveTo>
                    <a:cubicBezTo>
                      <a:pt x="12212" y="596"/>
                      <a:pt x="14584" y="1543"/>
                      <a:pt x="16395" y="3438"/>
                    </a:cubicBezTo>
                    <a:cubicBezTo>
                      <a:pt x="20015" y="7227"/>
                      <a:pt x="20015" y="13369"/>
                      <a:pt x="16395" y="17158"/>
                    </a:cubicBezTo>
                    <a:cubicBezTo>
                      <a:pt x="12774" y="20947"/>
                      <a:pt x="6904" y="20947"/>
                      <a:pt x="3283" y="17158"/>
                    </a:cubicBezTo>
                    <a:cubicBezTo>
                      <a:pt x="-337" y="13369"/>
                      <a:pt x="-337" y="7227"/>
                      <a:pt x="3283" y="3438"/>
                    </a:cubicBezTo>
                    <a:cubicBezTo>
                      <a:pt x="5094" y="1543"/>
                      <a:pt x="7466" y="596"/>
                      <a:pt x="9839" y="596"/>
                    </a:cubicBezTo>
                    <a:close/>
                  </a:path>
                </a:pathLst>
              </a:custGeom>
              <a:solidFill>
                <a:srgbClr val="0075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19050" tIns="19050" rIns="19050" bIns="19050" anchor="ctr"/>
              <a:lstStyle/>
              <a:p>
                <a:endParaRPr lang="ru-RU"/>
              </a:p>
            </p:txBody>
          </p:sp>
        </p:grpSp>
        <p:grpSp>
          <p:nvGrpSpPr>
            <p:cNvPr id="11" name="Группа 10">
              <a:extLst>
                <a:ext uri="{FF2B5EF4-FFF2-40B4-BE49-F238E27FC236}">
                  <a16:creationId xmlns:a16="http://schemas.microsoft.com/office/drawing/2014/main" id="{EE0C20E3-90F5-46CA-883B-6DFBDC7CDF98}"/>
                </a:ext>
              </a:extLst>
            </p:cNvPr>
            <p:cNvGrpSpPr/>
            <p:nvPr/>
          </p:nvGrpSpPr>
          <p:grpSpPr>
            <a:xfrm>
              <a:off x="2438401" y="1162050"/>
              <a:ext cx="4325622" cy="4325620"/>
              <a:chOff x="1" y="0"/>
              <a:chExt cx="4325887" cy="4325641"/>
            </a:xfrm>
          </p:grpSpPr>
          <p:grpSp>
            <p:nvGrpSpPr>
              <p:cNvPr id="12" name="Группа 11">
                <a:extLst>
                  <a:ext uri="{FF2B5EF4-FFF2-40B4-BE49-F238E27FC236}">
                    <a16:creationId xmlns:a16="http://schemas.microsoft.com/office/drawing/2014/main" id="{02C0E37A-C4AE-4E42-B9D5-946B9366F871}"/>
                  </a:ext>
                </a:extLst>
              </p:cNvPr>
              <p:cNvGrpSpPr/>
              <p:nvPr/>
            </p:nvGrpSpPr>
            <p:grpSpPr>
              <a:xfrm>
                <a:off x="1" y="0"/>
                <a:ext cx="4325887" cy="4325641"/>
                <a:chOff x="1" y="0"/>
                <a:chExt cx="4325887" cy="4325641"/>
              </a:xfrm>
            </p:grpSpPr>
            <p:sp>
              <p:nvSpPr>
                <p:cNvPr id="14" name="Text Box 3">
                  <a:extLst>
                    <a:ext uri="{FF2B5EF4-FFF2-40B4-BE49-F238E27FC236}">
                      <a16:creationId xmlns:a16="http://schemas.microsoft.com/office/drawing/2014/main" id="{802CA06F-22C0-4DA0-BFE8-93FA5132D07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85775" y="1809750"/>
                  <a:ext cx="521297" cy="557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miter lim="400000"/>
                      <a:headEnd/>
                      <a:tailEnd/>
                    </a14:hiddenLine>
                  </a:ext>
                </a:extLst>
              </p:spPr>
              <p:txBody>
                <a:bodyPr wrap="square" lIns="19050" tIns="19050" rIns="19050" bIns="19050"/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4000" b="1" kern="1200">
                      <a:solidFill>
                        <a:srgbClr val="83FFE5"/>
                      </a:solidFill>
                      <a:effectLst/>
                      <a:latin typeface="Montserrat" panose="00000500000000000000" pitchFamily="2" charset="-52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  <a:endParaRPr lang="ru-RU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sp>
              <p:nvSpPr>
                <p:cNvPr id="15" name="Text Box 3">
                  <a:extLst>
                    <a:ext uri="{FF2B5EF4-FFF2-40B4-BE49-F238E27FC236}">
                      <a16:creationId xmlns:a16="http://schemas.microsoft.com/office/drawing/2014/main" id="{275E60AE-FC8A-483C-96C1-B4732744A02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276600" y="1847850"/>
                  <a:ext cx="521297" cy="557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miter lim="400000"/>
                      <a:headEnd/>
                      <a:tailEnd/>
                    </a14:hiddenLine>
                  </a:ext>
                </a:extLst>
              </p:spPr>
              <p:txBody>
                <a:bodyPr wrap="square" lIns="19050" tIns="19050" rIns="19050" bIns="19050"/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4000" b="1" kern="1200">
                      <a:solidFill>
                        <a:srgbClr val="4FC7FF"/>
                      </a:solidFill>
                      <a:effectLst/>
                      <a:latin typeface="Montserrat" panose="00000500000000000000" pitchFamily="2" charset="-52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C</a:t>
                  </a:r>
                  <a:endParaRPr lang="ru-RU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  <p:grpSp>
              <p:nvGrpSpPr>
                <p:cNvPr id="16" name="Группа 15">
                  <a:extLst>
                    <a:ext uri="{FF2B5EF4-FFF2-40B4-BE49-F238E27FC236}">
                      <a16:creationId xmlns:a16="http://schemas.microsoft.com/office/drawing/2014/main" id="{924B1B22-C256-48AA-A04E-84BDE124403A}"/>
                    </a:ext>
                  </a:extLst>
                </p:cNvPr>
                <p:cNvGrpSpPr/>
                <p:nvPr/>
              </p:nvGrpSpPr>
              <p:grpSpPr>
                <a:xfrm>
                  <a:off x="1" y="0"/>
                  <a:ext cx="4325887" cy="4325641"/>
                  <a:chOff x="3640472" y="109422"/>
                  <a:chExt cx="8671387" cy="8671169"/>
                </a:xfrm>
              </p:grpSpPr>
              <p:grpSp>
                <p:nvGrpSpPr>
                  <p:cNvPr id="18" name="Группа">
                    <a:extLst>
                      <a:ext uri="{FF2B5EF4-FFF2-40B4-BE49-F238E27FC236}">
                        <a16:creationId xmlns:a16="http://schemas.microsoft.com/office/drawing/2014/main" id="{B2B60841-2461-4B97-9A4A-3F7444F79C56}"/>
                      </a:ext>
                    </a:extLst>
                  </p:cNvPr>
                  <p:cNvGrpSpPr/>
                  <p:nvPr/>
                </p:nvGrpSpPr>
                <p:grpSpPr>
                  <a:xfrm>
                    <a:off x="3640472" y="109422"/>
                    <a:ext cx="8671387" cy="8671169"/>
                    <a:chOff x="3640471" y="109422"/>
                    <a:chExt cx="8671520" cy="8671449"/>
                  </a:xfrm>
                </p:grpSpPr>
                <p:sp>
                  <p:nvSpPr>
                    <p:cNvPr id="20" name="Фигура">
                      <a:extLst>
                        <a:ext uri="{FF2B5EF4-FFF2-40B4-BE49-F238E27FC236}">
                          <a16:creationId xmlns:a16="http://schemas.microsoft.com/office/drawing/2014/main" id="{D5C3DE8D-39A8-4496-9BC4-AE5DA7E0B6E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787267" y="4386528"/>
                      <a:ext cx="4394267" cy="4394343"/>
                    </a:xfrm>
                    <a:custGeom>
                      <a:avLst/>
                      <a:gdLst/>
                      <a:ahLst/>
                      <a:cxnLst/>
                      <a:rect l="0" t="0" r="r" b="b"/>
                      <a:pathLst>
                        <a:path w="19679" h="20595">
                          <a:moveTo>
                            <a:pt x="9839" y="0"/>
                          </a:moveTo>
                          <a:cubicBezTo>
                            <a:pt x="7321" y="0"/>
                            <a:pt x="4803" y="1006"/>
                            <a:pt x="2881" y="3017"/>
                          </a:cubicBezTo>
                          <a:cubicBezTo>
                            <a:pt x="-961" y="7038"/>
                            <a:pt x="-961" y="13557"/>
                            <a:pt x="2881" y="17579"/>
                          </a:cubicBezTo>
                          <a:cubicBezTo>
                            <a:pt x="6724" y="21600"/>
                            <a:pt x="12954" y="21600"/>
                            <a:pt x="16797" y="17579"/>
                          </a:cubicBezTo>
                          <a:cubicBezTo>
                            <a:pt x="20639" y="13557"/>
                            <a:pt x="20639" y="7038"/>
                            <a:pt x="16797" y="3017"/>
                          </a:cubicBezTo>
                          <a:cubicBezTo>
                            <a:pt x="14875" y="1006"/>
                            <a:pt x="12357" y="0"/>
                            <a:pt x="9839" y="0"/>
                          </a:cubicBezTo>
                          <a:close/>
                          <a:moveTo>
                            <a:pt x="9839" y="596"/>
                          </a:moveTo>
                          <a:cubicBezTo>
                            <a:pt x="12212" y="596"/>
                            <a:pt x="14584" y="1543"/>
                            <a:pt x="16395" y="3438"/>
                          </a:cubicBezTo>
                          <a:cubicBezTo>
                            <a:pt x="20015" y="7227"/>
                            <a:pt x="20015" y="13369"/>
                            <a:pt x="16395" y="17158"/>
                          </a:cubicBezTo>
                          <a:cubicBezTo>
                            <a:pt x="12774" y="20947"/>
                            <a:pt x="6904" y="20947"/>
                            <a:pt x="3283" y="17158"/>
                          </a:cubicBezTo>
                          <a:cubicBezTo>
                            <a:pt x="-337" y="13369"/>
                            <a:pt x="-337" y="7227"/>
                            <a:pt x="3283" y="3438"/>
                          </a:cubicBezTo>
                          <a:cubicBezTo>
                            <a:pt x="5094" y="1543"/>
                            <a:pt x="7466" y="596"/>
                            <a:pt x="9839" y="596"/>
                          </a:cubicBezTo>
                          <a:close/>
                        </a:path>
                      </a:pathLst>
                    </a:custGeom>
                    <a:solidFill>
                      <a:srgbClr val="4FC7FF"/>
                    </a:solidFill>
                    <a:ln w="12700">
                      <a:noFill/>
                      <a:miter lim="400000"/>
                    </a:ln>
                    <a:effectLst/>
                  </p:spPr>
                  <p:txBody>
                    <a:bodyPr lIns="19050" tIns="19050" rIns="19050" bIns="1905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1" name="Фигура">
                      <a:extLst>
                        <a:ext uri="{FF2B5EF4-FFF2-40B4-BE49-F238E27FC236}">
                          <a16:creationId xmlns:a16="http://schemas.microsoft.com/office/drawing/2014/main" id="{D5D85021-CD32-47D3-9632-510AC93121A1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5786961" y="109422"/>
                      <a:ext cx="4394635" cy="4394428"/>
                    </a:xfrm>
                    <a:custGeom>
                      <a:avLst/>
                      <a:gdLst>
                        <a:gd name="T0" fmla="*/ 2197318 w 19679"/>
                        <a:gd name="T1" fmla="*/ 2197214 h 20595"/>
                        <a:gd name="T2" fmla="*/ 2197318 w 19679"/>
                        <a:gd name="T3" fmla="*/ 2197214 h 20595"/>
                        <a:gd name="T4" fmla="*/ 2197318 w 19679"/>
                        <a:gd name="T5" fmla="*/ 2197214 h 20595"/>
                        <a:gd name="T6" fmla="*/ 2197318 w 19679"/>
                        <a:gd name="T7" fmla="*/ 2197214 h 20595"/>
                        <a:gd name="T8" fmla="*/ 0 60000 65536"/>
                        <a:gd name="T9" fmla="*/ 5898240 60000 65536"/>
                        <a:gd name="T10" fmla="*/ 11796480 60000 65536"/>
                        <a:gd name="T11" fmla="*/ 1769472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9679" h="20595">
                          <a:moveTo>
                            <a:pt x="9839" y="0"/>
                          </a:moveTo>
                          <a:cubicBezTo>
                            <a:pt x="7321" y="0"/>
                            <a:pt x="4803" y="1006"/>
                            <a:pt x="2881" y="3017"/>
                          </a:cubicBezTo>
                          <a:cubicBezTo>
                            <a:pt x="-961" y="7038"/>
                            <a:pt x="-961" y="13557"/>
                            <a:pt x="2881" y="17579"/>
                          </a:cubicBezTo>
                          <a:cubicBezTo>
                            <a:pt x="6724" y="21600"/>
                            <a:pt x="12954" y="21600"/>
                            <a:pt x="16797" y="17579"/>
                          </a:cubicBezTo>
                          <a:cubicBezTo>
                            <a:pt x="20639" y="13557"/>
                            <a:pt x="20639" y="7038"/>
                            <a:pt x="16797" y="3017"/>
                          </a:cubicBezTo>
                          <a:cubicBezTo>
                            <a:pt x="14875" y="1006"/>
                            <a:pt x="12357" y="0"/>
                            <a:pt x="9839" y="0"/>
                          </a:cubicBezTo>
                          <a:close/>
                          <a:moveTo>
                            <a:pt x="9839" y="596"/>
                          </a:moveTo>
                          <a:cubicBezTo>
                            <a:pt x="12212" y="596"/>
                            <a:pt x="14584" y="1543"/>
                            <a:pt x="16395" y="3438"/>
                          </a:cubicBezTo>
                          <a:cubicBezTo>
                            <a:pt x="20015" y="7227"/>
                            <a:pt x="20015" y="13369"/>
                            <a:pt x="16395" y="17158"/>
                          </a:cubicBezTo>
                          <a:cubicBezTo>
                            <a:pt x="12774" y="20947"/>
                            <a:pt x="6904" y="20947"/>
                            <a:pt x="3283" y="17158"/>
                          </a:cubicBezTo>
                          <a:cubicBezTo>
                            <a:pt x="-337" y="13369"/>
                            <a:pt x="-337" y="7227"/>
                            <a:pt x="3283" y="3438"/>
                          </a:cubicBezTo>
                          <a:cubicBezTo>
                            <a:pt x="5094" y="1543"/>
                            <a:pt x="7466" y="596"/>
                            <a:pt x="9839" y="596"/>
                          </a:cubicBezTo>
                          <a:close/>
                        </a:path>
                      </a:pathLst>
                    </a:custGeom>
                    <a:solidFill>
                      <a:srgbClr val="0075BE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rgbClr val="000000"/>
                          </a:solidFill>
                          <a:miter lim="400000"/>
                          <a:headEnd/>
                          <a:tailEnd/>
                        </a14:hiddenLine>
                      </a:ext>
                    </a:extLst>
                  </p:spPr>
                  <p:txBody>
                    <a:bodyPr lIns="19050" tIns="19050" rIns="19050" bIns="1905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2" name="Фигура">
                      <a:extLst>
                        <a:ext uri="{FF2B5EF4-FFF2-40B4-BE49-F238E27FC236}">
                          <a16:creationId xmlns:a16="http://schemas.microsoft.com/office/drawing/2014/main" id="{671FE51D-C481-4988-A54C-19E2E1781182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3640471" y="2242156"/>
                      <a:ext cx="4394635" cy="4394428"/>
                    </a:xfrm>
                    <a:custGeom>
                      <a:avLst/>
                      <a:gdLst>
                        <a:gd name="T0" fmla="*/ 2197318 w 19679"/>
                        <a:gd name="T1" fmla="*/ 2197214 h 20595"/>
                        <a:gd name="T2" fmla="*/ 2197318 w 19679"/>
                        <a:gd name="T3" fmla="*/ 2197214 h 20595"/>
                        <a:gd name="T4" fmla="*/ 2197318 w 19679"/>
                        <a:gd name="T5" fmla="*/ 2197214 h 20595"/>
                        <a:gd name="T6" fmla="*/ 2197318 w 19679"/>
                        <a:gd name="T7" fmla="*/ 2197214 h 20595"/>
                        <a:gd name="T8" fmla="*/ 0 60000 65536"/>
                        <a:gd name="T9" fmla="*/ 5898240 60000 65536"/>
                        <a:gd name="T10" fmla="*/ 11796480 60000 65536"/>
                        <a:gd name="T11" fmla="*/ 1769472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19679" h="20595">
                          <a:moveTo>
                            <a:pt x="9839" y="0"/>
                          </a:moveTo>
                          <a:cubicBezTo>
                            <a:pt x="7321" y="0"/>
                            <a:pt x="4803" y="1006"/>
                            <a:pt x="2881" y="3017"/>
                          </a:cubicBezTo>
                          <a:cubicBezTo>
                            <a:pt x="-961" y="7038"/>
                            <a:pt x="-961" y="13557"/>
                            <a:pt x="2881" y="17579"/>
                          </a:cubicBezTo>
                          <a:cubicBezTo>
                            <a:pt x="6724" y="21600"/>
                            <a:pt x="12954" y="21600"/>
                            <a:pt x="16797" y="17579"/>
                          </a:cubicBezTo>
                          <a:cubicBezTo>
                            <a:pt x="20639" y="13557"/>
                            <a:pt x="20639" y="7038"/>
                            <a:pt x="16797" y="3017"/>
                          </a:cubicBezTo>
                          <a:cubicBezTo>
                            <a:pt x="14875" y="1006"/>
                            <a:pt x="12357" y="0"/>
                            <a:pt x="9839" y="0"/>
                          </a:cubicBezTo>
                          <a:close/>
                          <a:moveTo>
                            <a:pt x="9839" y="596"/>
                          </a:moveTo>
                          <a:cubicBezTo>
                            <a:pt x="12212" y="596"/>
                            <a:pt x="14584" y="1543"/>
                            <a:pt x="16395" y="3438"/>
                          </a:cubicBezTo>
                          <a:cubicBezTo>
                            <a:pt x="20015" y="7227"/>
                            <a:pt x="20015" y="13369"/>
                            <a:pt x="16395" y="17158"/>
                          </a:cubicBezTo>
                          <a:cubicBezTo>
                            <a:pt x="12774" y="20947"/>
                            <a:pt x="6904" y="20947"/>
                            <a:pt x="3283" y="17158"/>
                          </a:cubicBezTo>
                          <a:cubicBezTo>
                            <a:pt x="-337" y="13369"/>
                            <a:pt x="-337" y="7227"/>
                            <a:pt x="3283" y="3438"/>
                          </a:cubicBezTo>
                          <a:cubicBezTo>
                            <a:pt x="5094" y="1543"/>
                            <a:pt x="7466" y="596"/>
                            <a:pt x="9839" y="596"/>
                          </a:cubicBezTo>
                          <a:close/>
                        </a:path>
                      </a:pathLst>
                    </a:custGeom>
                    <a:solidFill>
                      <a:srgbClr val="00E9B8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rgbClr val="000000"/>
                          </a:solidFill>
                          <a:miter lim="400000"/>
                          <a:headEnd/>
                          <a:tailEnd/>
                        </a14:hiddenLine>
                      </a:ext>
                    </a:extLst>
                  </p:spPr>
                  <p:txBody>
                    <a:bodyPr lIns="19050" tIns="19050" rIns="19050" bIns="1905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3" name="Фигура">
                      <a:extLst>
                        <a:ext uri="{FF2B5EF4-FFF2-40B4-BE49-F238E27FC236}">
                          <a16:creationId xmlns:a16="http://schemas.microsoft.com/office/drawing/2014/main" id="{197B4DEE-C54E-4193-BFC2-3717A4BEEA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7724" y="2241747"/>
                      <a:ext cx="4394267" cy="4394341"/>
                    </a:xfrm>
                    <a:custGeom>
                      <a:avLst/>
                      <a:gdLst/>
                      <a:ahLst/>
                      <a:cxnLst/>
                      <a:rect l="0" t="0" r="r" b="b"/>
                      <a:pathLst>
                        <a:path w="19679" h="20595">
                          <a:moveTo>
                            <a:pt x="9839" y="0"/>
                          </a:moveTo>
                          <a:cubicBezTo>
                            <a:pt x="7321" y="0"/>
                            <a:pt x="4803" y="1006"/>
                            <a:pt x="2881" y="3017"/>
                          </a:cubicBezTo>
                          <a:cubicBezTo>
                            <a:pt x="-961" y="7038"/>
                            <a:pt x="-961" y="13557"/>
                            <a:pt x="2881" y="17579"/>
                          </a:cubicBezTo>
                          <a:cubicBezTo>
                            <a:pt x="6724" y="21600"/>
                            <a:pt x="12954" y="21600"/>
                            <a:pt x="16797" y="17579"/>
                          </a:cubicBezTo>
                          <a:cubicBezTo>
                            <a:pt x="20639" y="13557"/>
                            <a:pt x="20639" y="7038"/>
                            <a:pt x="16797" y="3017"/>
                          </a:cubicBezTo>
                          <a:cubicBezTo>
                            <a:pt x="14875" y="1006"/>
                            <a:pt x="12357" y="0"/>
                            <a:pt x="9839" y="0"/>
                          </a:cubicBezTo>
                          <a:close/>
                          <a:moveTo>
                            <a:pt x="9839" y="596"/>
                          </a:moveTo>
                          <a:cubicBezTo>
                            <a:pt x="12212" y="596"/>
                            <a:pt x="14584" y="1543"/>
                            <a:pt x="16395" y="3438"/>
                          </a:cubicBezTo>
                          <a:cubicBezTo>
                            <a:pt x="20015" y="7227"/>
                            <a:pt x="20015" y="13369"/>
                            <a:pt x="16395" y="17158"/>
                          </a:cubicBezTo>
                          <a:cubicBezTo>
                            <a:pt x="12774" y="20947"/>
                            <a:pt x="6904" y="20947"/>
                            <a:pt x="3283" y="17158"/>
                          </a:cubicBezTo>
                          <a:cubicBezTo>
                            <a:pt x="-337" y="13369"/>
                            <a:pt x="-337" y="7227"/>
                            <a:pt x="3283" y="3438"/>
                          </a:cubicBezTo>
                          <a:cubicBezTo>
                            <a:pt x="5094" y="1543"/>
                            <a:pt x="7466" y="596"/>
                            <a:pt x="9839" y="596"/>
                          </a:cubicBezTo>
                          <a:close/>
                        </a:path>
                      </a:pathLst>
                    </a:custGeom>
                    <a:solidFill>
                      <a:srgbClr val="83FFE5"/>
                    </a:solidFill>
                    <a:ln w="12700">
                      <a:noFill/>
                      <a:miter lim="400000"/>
                    </a:ln>
                    <a:effectLst/>
                  </p:spPr>
                  <p:txBody>
                    <a:bodyPr lIns="19050" tIns="19050" rIns="19050" bIns="1905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4" name="Фигура">
                      <a:extLst>
                        <a:ext uri="{FF2B5EF4-FFF2-40B4-BE49-F238E27FC236}">
                          <a16:creationId xmlns:a16="http://schemas.microsoft.com/office/drawing/2014/main" id="{54BF1FD5-A2F1-4410-A645-AB9BB7E4F642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5989076" y="2446865"/>
                      <a:ext cx="1850143" cy="1841707"/>
                    </a:xfrm>
                    <a:custGeom>
                      <a:avLst/>
                      <a:gdLst>
                        <a:gd name="T0" fmla="*/ 925072 w 21600"/>
                        <a:gd name="T1" fmla="*/ 920854 h 21600"/>
                        <a:gd name="T2" fmla="*/ 925072 w 21600"/>
                        <a:gd name="T3" fmla="*/ 920854 h 21600"/>
                        <a:gd name="T4" fmla="*/ 925072 w 21600"/>
                        <a:gd name="T5" fmla="*/ 920854 h 21600"/>
                        <a:gd name="T6" fmla="*/ 925072 w 21600"/>
                        <a:gd name="T7" fmla="*/ 920854 h 21600"/>
                        <a:gd name="T8" fmla="*/ 0 60000 65536"/>
                        <a:gd name="T9" fmla="*/ 5898240 60000 65536"/>
                        <a:gd name="T10" fmla="*/ 11796480 60000 65536"/>
                        <a:gd name="T11" fmla="*/ 1769472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21600" h="21600">
                          <a:moveTo>
                            <a:pt x="0" y="0"/>
                          </a:moveTo>
                          <a:cubicBezTo>
                            <a:pt x="5702" y="610"/>
                            <a:pt x="11007" y="3223"/>
                            <a:pt x="14979" y="7378"/>
                          </a:cubicBezTo>
                          <a:cubicBezTo>
                            <a:pt x="18686" y="11256"/>
                            <a:pt x="21014" y="16256"/>
                            <a:pt x="21600" y="21600"/>
                          </a:cubicBezTo>
                          <a:cubicBezTo>
                            <a:pt x="16294" y="21129"/>
                            <a:pt x="11300" y="18882"/>
                            <a:pt x="7417" y="15219"/>
                          </a:cubicBezTo>
                          <a:cubicBezTo>
                            <a:pt x="3182" y="11223"/>
                            <a:pt x="545" y="5811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00E9B8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rgbClr val="000000"/>
                          </a:solidFill>
                          <a:miter lim="400000"/>
                          <a:headEnd/>
                          <a:tailEnd/>
                        </a14:hiddenLine>
                      </a:ext>
                    </a:extLst>
                  </p:spPr>
                  <p:txBody>
                    <a:bodyPr lIns="19050" tIns="19050" rIns="19050" bIns="1905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5" name="Фигура">
                      <a:extLst>
                        <a:ext uri="{FF2B5EF4-FFF2-40B4-BE49-F238E27FC236}">
                          <a16:creationId xmlns:a16="http://schemas.microsoft.com/office/drawing/2014/main" id="{A83D1428-41B8-4C26-8E7E-226CE2A3997B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8114512" y="2446865"/>
                      <a:ext cx="1850143" cy="1841707"/>
                    </a:xfrm>
                    <a:custGeom>
                      <a:avLst/>
                      <a:gdLst>
                        <a:gd name="T0" fmla="*/ 925072 w 21600"/>
                        <a:gd name="T1" fmla="*/ 920854 h 21600"/>
                        <a:gd name="T2" fmla="*/ 925072 w 21600"/>
                        <a:gd name="T3" fmla="*/ 920854 h 21600"/>
                        <a:gd name="T4" fmla="*/ 925072 w 21600"/>
                        <a:gd name="T5" fmla="*/ 920854 h 21600"/>
                        <a:gd name="T6" fmla="*/ 925072 w 21600"/>
                        <a:gd name="T7" fmla="*/ 920854 h 21600"/>
                        <a:gd name="T8" fmla="*/ 0 60000 65536"/>
                        <a:gd name="T9" fmla="*/ 5898240 60000 65536"/>
                        <a:gd name="T10" fmla="*/ 11796480 60000 65536"/>
                        <a:gd name="T11" fmla="*/ 17694720 60000 6553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0" t="0" r="r" b="b"/>
                      <a:pathLst>
                        <a:path w="21600" h="21600">
                          <a:moveTo>
                            <a:pt x="21600" y="0"/>
                          </a:moveTo>
                          <a:cubicBezTo>
                            <a:pt x="15898" y="610"/>
                            <a:pt x="10593" y="3223"/>
                            <a:pt x="6621" y="7378"/>
                          </a:cubicBezTo>
                          <a:cubicBezTo>
                            <a:pt x="2914" y="11256"/>
                            <a:pt x="586" y="16256"/>
                            <a:pt x="0" y="21600"/>
                          </a:cubicBezTo>
                          <a:cubicBezTo>
                            <a:pt x="5306" y="21129"/>
                            <a:pt x="10300" y="18882"/>
                            <a:pt x="14183" y="15219"/>
                          </a:cubicBezTo>
                          <a:cubicBezTo>
                            <a:pt x="18418" y="11223"/>
                            <a:pt x="21055" y="5811"/>
                            <a:pt x="21600" y="0"/>
                          </a:cubicBezTo>
                          <a:close/>
                        </a:path>
                      </a:pathLst>
                    </a:custGeom>
                    <a:solidFill>
                      <a:srgbClr val="0075BE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rgbClr val="000000"/>
                          </a:solidFill>
                          <a:miter lim="400000"/>
                          <a:headEnd/>
                          <a:tailEnd/>
                        </a14:hiddenLine>
                      </a:ext>
                    </a:extLst>
                  </p:spPr>
                  <p:txBody>
                    <a:bodyPr lIns="19050" tIns="19050" rIns="19050" bIns="1905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6" name="Фигура">
                      <a:extLst>
                        <a:ext uri="{FF2B5EF4-FFF2-40B4-BE49-F238E27FC236}">
                          <a16:creationId xmlns:a16="http://schemas.microsoft.com/office/drawing/2014/main" id="{8514632D-6BE4-4A06-AD44-E82B210E98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14577" y="4588149"/>
                      <a:ext cx="1849465" cy="1841560"/>
                    </a:xfrm>
                    <a:custGeom>
                      <a:avLst/>
                      <a:gdLst/>
                      <a:ahLst/>
                      <a:cxnLst/>
                      <a:rect l="0" t="0" r="r" b="b"/>
                      <a:pathLst>
                        <a:path w="21600" h="21600">
                          <a:moveTo>
                            <a:pt x="21600" y="21600"/>
                          </a:moveTo>
                          <a:cubicBezTo>
                            <a:pt x="15898" y="20990"/>
                            <a:pt x="10593" y="18377"/>
                            <a:pt x="6621" y="14222"/>
                          </a:cubicBezTo>
                          <a:cubicBezTo>
                            <a:pt x="2914" y="10344"/>
                            <a:pt x="586" y="5344"/>
                            <a:pt x="0" y="0"/>
                          </a:cubicBezTo>
                          <a:cubicBezTo>
                            <a:pt x="5306" y="471"/>
                            <a:pt x="10300" y="2718"/>
                            <a:pt x="14183" y="6381"/>
                          </a:cubicBezTo>
                          <a:cubicBezTo>
                            <a:pt x="18418" y="10377"/>
                            <a:pt x="21055" y="15789"/>
                            <a:pt x="21600" y="21600"/>
                          </a:cubicBezTo>
                          <a:close/>
                        </a:path>
                      </a:pathLst>
                    </a:custGeom>
                    <a:solidFill>
                      <a:srgbClr val="83FFE5"/>
                    </a:solidFill>
                    <a:ln w="12700">
                      <a:noFill/>
                      <a:miter lim="400000"/>
                    </a:ln>
                    <a:effectLst/>
                  </p:spPr>
                  <p:txBody>
                    <a:bodyPr lIns="19050" tIns="19050" rIns="19050" bIns="19050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27" name="Фигура">
                      <a:extLst>
                        <a:ext uri="{FF2B5EF4-FFF2-40B4-BE49-F238E27FC236}">
                          <a16:creationId xmlns:a16="http://schemas.microsoft.com/office/drawing/2014/main" id="{8A61029C-336E-44F0-B361-CD5EE8117C1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88883" y="4599261"/>
                      <a:ext cx="1851053" cy="1841560"/>
                    </a:xfrm>
                    <a:custGeom>
                      <a:avLst/>
                      <a:gdLst/>
                      <a:ahLst/>
                      <a:cxnLst/>
                      <a:rect l="0" t="0" r="r" b="b"/>
                      <a:pathLst>
                        <a:path w="21600" h="21600">
                          <a:moveTo>
                            <a:pt x="0" y="21600"/>
                          </a:moveTo>
                          <a:cubicBezTo>
                            <a:pt x="5702" y="20990"/>
                            <a:pt x="11007" y="18377"/>
                            <a:pt x="14979" y="14222"/>
                          </a:cubicBezTo>
                          <a:cubicBezTo>
                            <a:pt x="18686" y="10344"/>
                            <a:pt x="21014" y="5344"/>
                            <a:pt x="21600" y="0"/>
                          </a:cubicBezTo>
                          <a:cubicBezTo>
                            <a:pt x="16294" y="471"/>
                            <a:pt x="11300" y="2718"/>
                            <a:pt x="7417" y="6381"/>
                          </a:cubicBezTo>
                          <a:cubicBezTo>
                            <a:pt x="3182" y="10377"/>
                            <a:pt x="545" y="15789"/>
                            <a:pt x="0" y="21600"/>
                          </a:cubicBezTo>
                          <a:close/>
                        </a:path>
                      </a:pathLst>
                    </a:custGeom>
                    <a:solidFill>
                      <a:srgbClr val="4FC7FF"/>
                    </a:solidFill>
                    <a:ln w="12700">
                      <a:noFill/>
                      <a:miter lim="400000"/>
                    </a:ln>
                    <a:effectLst/>
                  </p:spPr>
                  <p:txBody>
                    <a:bodyPr lIns="19050" tIns="19050" rIns="19050" bIns="19050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19" name="Text Box 3">
                    <a:extLst>
                      <a:ext uri="{FF2B5EF4-FFF2-40B4-BE49-F238E27FC236}">
                        <a16:creationId xmlns:a16="http://schemas.microsoft.com/office/drawing/2014/main" id="{4ADF7F6F-F9B5-4A0D-B10B-C5FBDBC92BE9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461732" y="1098817"/>
                    <a:ext cx="1044958" cy="111817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12700">
                        <a:solidFill>
                          <a:srgbClr val="000000"/>
                        </a:solidFill>
                        <a:miter lim="400000"/>
                        <a:headEnd/>
                        <a:tailEnd/>
                      </a14:hiddenLine>
                    </a:ext>
                  </a:extLst>
                </p:spPr>
                <p:txBody>
                  <a:bodyPr wrap="square" lIns="19050" tIns="19050" rIns="19050" bIns="19050"/>
                  <a:lstStyle/>
                  <a:p>
                    <a:pPr algn="ctr">
                      <a:spcAft>
                        <a:spcPts val="0"/>
                      </a:spcAft>
                    </a:pPr>
                    <a:r>
                      <a:rPr lang="ru-RU" sz="4000" b="1" kern="1200">
                        <a:solidFill>
                          <a:srgbClr val="0075BE"/>
                        </a:solidFill>
                        <a:effectLst/>
                        <a:latin typeface="Montserrat" panose="00000500000000000000" pitchFamily="2" charset="-52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a:t>A</a:t>
                    </a:r>
                    <a:endParaRPr lang="ru-RU" sz="120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endParaRPr>
                  </a:p>
                </p:txBody>
              </p:sp>
            </p:grpSp>
            <p:sp>
              <p:nvSpPr>
                <p:cNvPr id="17" name="Text Box 3">
                  <a:extLst>
                    <a:ext uri="{FF2B5EF4-FFF2-40B4-BE49-F238E27FC236}">
                      <a16:creationId xmlns:a16="http://schemas.microsoft.com/office/drawing/2014/main" id="{4631C58B-7AF0-4956-A9F1-E0F5F586A41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924050" y="3228975"/>
                  <a:ext cx="521297" cy="557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miter lim="400000"/>
                      <a:headEnd/>
                      <a:tailEnd/>
                    </a14:hiddenLine>
                  </a:ext>
                </a:extLst>
              </p:spPr>
              <p:txBody>
                <a:bodyPr wrap="square" lIns="19050" tIns="19050" rIns="19050" bIns="19050" anchor="ctr"/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en-US" sz="4000" b="1" kern="1200">
                      <a:solidFill>
                        <a:srgbClr val="0075BE"/>
                      </a:solidFill>
                      <a:effectLst/>
                      <a:latin typeface="Montserrat" panose="00000500000000000000" pitchFamily="2" charset="-52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D</a:t>
                  </a:r>
                  <a:endParaRPr lang="ru-RU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3" name="Кружок">
                <a:extLst>
                  <a:ext uri="{FF2B5EF4-FFF2-40B4-BE49-F238E27FC236}">
                    <a16:creationId xmlns:a16="http://schemas.microsoft.com/office/drawing/2014/main" id="{FC27B9AD-77AF-4C9D-82E2-9986479743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09775" y="2019300"/>
                <a:ext cx="286590" cy="286575"/>
              </a:xfrm>
              <a:prstGeom prst="ellipse">
                <a:avLst/>
              </a:prstGeom>
              <a:solidFill>
                <a:srgbClr val="00E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19050" tIns="19050" rIns="19050" bIns="19050" anchor="ctr"/>
              <a:lstStyle/>
              <a:p>
                <a:endParaRPr lang="ru-RU"/>
              </a:p>
            </p:txBody>
          </p:sp>
        </p:grpSp>
      </p:grpSp>
      <p:sp>
        <p:nvSpPr>
          <p:cNvPr id="43" name="Объект 2">
            <a:extLst>
              <a:ext uri="{FF2B5EF4-FFF2-40B4-BE49-F238E27FC236}">
                <a16:creationId xmlns:a16="http://schemas.microsoft.com/office/drawing/2014/main" id="{B4029EEF-AF79-44D5-B09A-6B18AB40F463}"/>
              </a:ext>
            </a:extLst>
          </p:cNvPr>
          <p:cNvSpPr txBox="1">
            <a:spLocks/>
          </p:cNvSpPr>
          <p:nvPr/>
        </p:nvSpPr>
        <p:spPr>
          <a:xfrm>
            <a:off x="508529" y="391829"/>
            <a:ext cx="11900263" cy="7485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spc="-11" dirty="0">
                <a:solidFill>
                  <a:srgbClr val="0070C0"/>
                </a:solidFill>
                <a:latin typeface="Montserrat ExtraBold" panose="00000900000000000000" pitchFamily="2" charset="-52"/>
                <a:cs typeface="Aharoni" panose="02010803020104030203" pitchFamily="2" charset="-79"/>
              </a:rPr>
              <a:t>Модуль «Национальный детский технопарк» (1)</a:t>
            </a:r>
          </a:p>
        </p:txBody>
      </p:sp>
    </p:spTree>
    <p:extLst>
      <p:ext uri="{BB962C8B-B14F-4D97-AF65-F5344CB8AC3E}">
        <p14:creationId xmlns:p14="http://schemas.microsoft.com/office/powerpoint/2010/main" val="2127123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Объект 2">
            <a:extLst>
              <a:ext uri="{FF2B5EF4-FFF2-40B4-BE49-F238E27FC236}">
                <a16:creationId xmlns:a16="http://schemas.microsoft.com/office/drawing/2014/main" id="{B4029EEF-AF79-44D5-B09A-6B18AB40F463}"/>
              </a:ext>
            </a:extLst>
          </p:cNvPr>
          <p:cNvSpPr txBox="1">
            <a:spLocks/>
          </p:cNvSpPr>
          <p:nvPr/>
        </p:nvSpPr>
        <p:spPr>
          <a:xfrm>
            <a:off x="508529" y="391829"/>
            <a:ext cx="11900263" cy="7485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spc="-11" dirty="0">
                <a:solidFill>
                  <a:srgbClr val="0070C0"/>
                </a:solidFill>
                <a:latin typeface="Montserrat ExtraBold" panose="00000900000000000000" pitchFamily="2" charset="-52"/>
                <a:cs typeface="Aharoni" panose="02010803020104030203" pitchFamily="2" charset="-79"/>
              </a:rPr>
              <a:t>Модуль «Национальный детский технопарк» (2)</a:t>
            </a:r>
          </a:p>
        </p:txBody>
      </p: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A6ECCA56-5A97-43CF-BFD6-C699FA16B736}"/>
              </a:ext>
            </a:extLst>
          </p:cNvPr>
          <p:cNvGrpSpPr/>
          <p:nvPr/>
        </p:nvGrpSpPr>
        <p:grpSpPr>
          <a:xfrm>
            <a:off x="2264409" y="1992759"/>
            <a:ext cx="7663181" cy="3977007"/>
            <a:chOff x="0" y="0"/>
            <a:chExt cx="7663608" cy="3977349"/>
          </a:xfrm>
        </p:grpSpPr>
        <p:sp>
          <p:nvSpPr>
            <p:cNvPr id="46" name="TextBox 17">
              <a:extLst>
                <a:ext uri="{FF2B5EF4-FFF2-40B4-BE49-F238E27FC236}">
                  <a16:creationId xmlns:a16="http://schemas.microsoft.com/office/drawing/2014/main" id="{2F354C2C-9843-406C-80A5-C9E3F2713106}"/>
                </a:ext>
              </a:extLst>
            </p:cNvPr>
            <p:cNvSpPr txBox="1"/>
            <p:nvPr/>
          </p:nvSpPr>
          <p:spPr>
            <a:xfrm>
              <a:off x="321200" y="749768"/>
              <a:ext cx="2245360" cy="6057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0"/>
                </a:spcAft>
              </a:pPr>
              <a:r>
                <a:rPr lang="ru-RU" sz="1600" kern="1200">
                  <a:solidFill>
                    <a:srgbClr val="012957"/>
                  </a:solidFill>
                  <a:effectLst/>
                  <a:latin typeface="Times New Roman" panose="02020603050405020304" pitchFamily="18" charset="0"/>
                  <a:ea typeface="Lato"/>
                </a:rPr>
                <a:t>   дневная форма получения образования </a:t>
              </a:r>
              <a:endPara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7" name="TextBox 56">
              <a:extLst>
                <a:ext uri="{FF2B5EF4-FFF2-40B4-BE49-F238E27FC236}">
                  <a16:creationId xmlns:a16="http://schemas.microsoft.com/office/drawing/2014/main" id="{F9DD188B-6654-4A7D-8B7A-116F9A4B84A8}"/>
                </a:ext>
              </a:extLst>
            </p:cNvPr>
            <p:cNvSpPr txBox="1"/>
            <p:nvPr/>
          </p:nvSpPr>
          <p:spPr>
            <a:xfrm>
              <a:off x="2729038" y="697039"/>
              <a:ext cx="3016250" cy="862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0"/>
                </a:spcAft>
              </a:pPr>
              <a:r>
                <a:rPr lang="ru-RU" sz="1600" kern="1200" dirty="0">
                  <a:solidFill>
                    <a:srgbClr val="0075BE"/>
                  </a:solidFill>
                  <a:effectLst/>
                  <a:latin typeface="Times New Roman" panose="02020603050405020304" pitchFamily="18" charset="0"/>
                  <a:ea typeface="Lato"/>
                </a:rPr>
                <a:t>в учебных группах наполняемость учебной группы 7 - 10 учащихся</a:t>
              </a:r>
              <a:endParaRPr lang="ru-RU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8" name="TextBox 57">
              <a:extLst>
                <a:ext uri="{FF2B5EF4-FFF2-40B4-BE49-F238E27FC236}">
                  <a16:creationId xmlns:a16="http://schemas.microsoft.com/office/drawing/2014/main" id="{0D6EBFE0-78E9-43DC-81D7-F21A73C710B4}"/>
                </a:ext>
              </a:extLst>
            </p:cNvPr>
            <p:cNvSpPr txBox="1"/>
            <p:nvPr/>
          </p:nvSpPr>
          <p:spPr>
            <a:xfrm>
              <a:off x="5892593" y="708678"/>
              <a:ext cx="1771015" cy="6057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0"/>
                </a:spcAft>
              </a:pPr>
              <a:r>
                <a:rPr lang="ru-RU" sz="1600" kern="1200">
                  <a:solidFill>
                    <a:srgbClr val="0075BE"/>
                  </a:solidFill>
                  <a:effectLst/>
                  <a:latin typeface="Times New Roman" panose="02020603050405020304" pitchFamily="18" charset="0"/>
                  <a:ea typeface="Lato"/>
                </a:rPr>
                <a:t>24 календарных дня</a:t>
              </a:r>
              <a:endPara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49" name="Рисунок 48">
              <a:extLst>
                <a:ext uri="{FF2B5EF4-FFF2-40B4-BE49-F238E27FC236}">
                  <a16:creationId xmlns:a16="http://schemas.microsoft.com/office/drawing/2014/main" id="{C628EB99-1370-443D-B175-63EB2972C7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919" y="0"/>
              <a:ext cx="766227" cy="635554"/>
            </a:xfrm>
            <a:prstGeom prst="rect">
              <a:avLst/>
            </a:prstGeom>
          </p:spPr>
        </p:pic>
        <p:pic>
          <p:nvPicPr>
            <p:cNvPr id="50" name="Рисунок 49">
              <a:extLst>
                <a:ext uri="{FF2B5EF4-FFF2-40B4-BE49-F238E27FC236}">
                  <a16:creationId xmlns:a16="http://schemas.microsoft.com/office/drawing/2014/main" id="{401A68FD-BC5A-4AB1-A2FE-2BEC4B2A61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54269" y="71860"/>
              <a:ext cx="766227" cy="491834"/>
            </a:xfrm>
            <a:prstGeom prst="rect">
              <a:avLst/>
            </a:prstGeom>
          </p:spPr>
        </p:pic>
        <p:pic>
          <p:nvPicPr>
            <p:cNvPr id="51" name="Рисунок 50">
              <a:extLst>
                <a:ext uri="{FF2B5EF4-FFF2-40B4-BE49-F238E27FC236}">
                  <a16:creationId xmlns:a16="http://schemas.microsoft.com/office/drawing/2014/main" id="{F0618D53-E69C-48A4-B0D2-8A959936F02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2903" y="61456"/>
              <a:ext cx="450848" cy="512643"/>
            </a:xfrm>
            <a:prstGeom prst="rect">
              <a:avLst/>
            </a:prstGeom>
          </p:spPr>
        </p:pic>
        <p:sp>
          <p:nvSpPr>
            <p:cNvPr id="52" name="TextBox 70">
              <a:extLst>
                <a:ext uri="{FF2B5EF4-FFF2-40B4-BE49-F238E27FC236}">
                  <a16:creationId xmlns:a16="http://schemas.microsoft.com/office/drawing/2014/main" id="{D2B431E8-1F0D-4A6B-BC96-BDD7C1991945}"/>
                </a:ext>
              </a:extLst>
            </p:cNvPr>
            <p:cNvSpPr txBox="1"/>
            <p:nvPr/>
          </p:nvSpPr>
          <p:spPr>
            <a:xfrm>
              <a:off x="0" y="3371559"/>
              <a:ext cx="2887980" cy="6057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0"/>
                </a:spcAft>
              </a:pPr>
              <a:r>
                <a:rPr lang="ru-RU" sz="1600" kern="1200">
                  <a:solidFill>
                    <a:srgbClr val="012957"/>
                  </a:solidFill>
                  <a:effectLst/>
                  <a:latin typeface="Times New Roman" panose="02020603050405020304" pitchFamily="18" charset="0"/>
                  <a:ea typeface="Lato"/>
                </a:rPr>
                <a:t>дистанционная форма получения образования </a:t>
              </a:r>
              <a:endPara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53" name="TextBox 71">
              <a:extLst>
                <a:ext uri="{FF2B5EF4-FFF2-40B4-BE49-F238E27FC236}">
                  <a16:creationId xmlns:a16="http://schemas.microsoft.com/office/drawing/2014/main" id="{83186E77-BEC6-42F5-9A59-E848D43C3680}"/>
                </a:ext>
              </a:extLst>
            </p:cNvPr>
            <p:cNvSpPr txBox="1"/>
            <p:nvPr/>
          </p:nvSpPr>
          <p:spPr>
            <a:xfrm>
              <a:off x="3254458" y="3365356"/>
              <a:ext cx="1965325" cy="3486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0"/>
                </a:spcAft>
              </a:pPr>
              <a:r>
                <a:rPr lang="ru-RU" sz="1600" kern="1200">
                  <a:solidFill>
                    <a:srgbClr val="00E9B8"/>
                  </a:solidFill>
                  <a:effectLst/>
                  <a:latin typeface="Times New Roman" panose="02020603050405020304" pitchFamily="18" charset="0"/>
                  <a:ea typeface="Lato"/>
                </a:rPr>
                <a:t>индивидуально</a:t>
              </a:r>
              <a:endPara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54" name="TextBox 72">
              <a:extLst>
                <a:ext uri="{FF2B5EF4-FFF2-40B4-BE49-F238E27FC236}">
                  <a16:creationId xmlns:a16="http://schemas.microsoft.com/office/drawing/2014/main" id="{008154B5-0900-492F-894B-E1406BD1D05E}"/>
                </a:ext>
              </a:extLst>
            </p:cNvPr>
            <p:cNvSpPr txBox="1"/>
            <p:nvPr/>
          </p:nvSpPr>
          <p:spPr>
            <a:xfrm>
              <a:off x="5963405" y="3365356"/>
              <a:ext cx="1629410" cy="3486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0"/>
                </a:spcAft>
              </a:pPr>
              <a:r>
                <a:rPr lang="en-US" sz="1600" kern="1200">
                  <a:solidFill>
                    <a:srgbClr val="00E9B8"/>
                  </a:solidFill>
                  <a:effectLst/>
                  <a:latin typeface="Times New Roman" panose="02020603050405020304" pitchFamily="18" charset="0"/>
                  <a:ea typeface="Lato"/>
                </a:rPr>
                <a:t>3</a:t>
              </a:r>
              <a:r>
                <a:rPr lang="ru-RU" sz="1600" kern="1200">
                  <a:solidFill>
                    <a:srgbClr val="00E9B8"/>
                  </a:solidFill>
                  <a:effectLst/>
                  <a:latin typeface="Times New Roman" panose="02020603050405020304" pitchFamily="18" charset="0"/>
                  <a:ea typeface="Lato"/>
                </a:rPr>
                <a:t> месяца</a:t>
              </a:r>
              <a:endPara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55" name="Рисунок 54">
              <a:extLst>
                <a:ext uri="{FF2B5EF4-FFF2-40B4-BE49-F238E27FC236}">
                  <a16:creationId xmlns:a16="http://schemas.microsoft.com/office/drawing/2014/main" id="{89BD7BF5-EAD8-4042-A2CB-F17DEDC519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4273" y="2528952"/>
              <a:ext cx="759518" cy="706879"/>
            </a:xfrm>
            <a:prstGeom prst="rect">
              <a:avLst/>
            </a:prstGeom>
          </p:spPr>
        </p:pic>
        <p:pic>
          <p:nvPicPr>
            <p:cNvPr id="56" name="Рисунок 55">
              <a:extLst>
                <a:ext uri="{FF2B5EF4-FFF2-40B4-BE49-F238E27FC236}">
                  <a16:creationId xmlns:a16="http://schemas.microsoft.com/office/drawing/2014/main" id="{D28C8A66-3790-4BE9-9093-66BA322D9FB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4808" y="2608876"/>
              <a:ext cx="525149" cy="547031"/>
            </a:xfrm>
            <a:prstGeom prst="rect">
              <a:avLst/>
            </a:prstGeom>
          </p:spPr>
        </p:pic>
        <p:pic>
          <p:nvPicPr>
            <p:cNvPr id="57" name="Рисунок 56">
              <a:extLst>
                <a:ext uri="{FF2B5EF4-FFF2-40B4-BE49-F238E27FC236}">
                  <a16:creationId xmlns:a16="http://schemas.microsoft.com/office/drawing/2014/main" id="{357A675F-9939-465E-90CE-0EA55BDD14F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2903" y="2636474"/>
              <a:ext cx="450848" cy="491834"/>
            </a:xfrm>
            <a:prstGeom prst="rect">
              <a:avLst/>
            </a:prstGeom>
          </p:spPr>
        </p:pic>
        <p:pic>
          <p:nvPicPr>
            <p:cNvPr id="58" name="Рисунок 57">
              <a:extLst>
                <a:ext uri="{FF2B5EF4-FFF2-40B4-BE49-F238E27FC236}">
                  <a16:creationId xmlns:a16="http://schemas.microsoft.com/office/drawing/2014/main" id="{9A80C38D-45CF-4593-8767-3976B153964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 rot="5400000">
              <a:off x="3710686" y="-1744186"/>
              <a:ext cx="262115" cy="74141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88346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Объект 2">
            <a:extLst>
              <a:ext uri="{FF2B5EF4-FFF2-40B4-BE49-F238E27FC236}">
                <a16:creationId xmlns:a16="http://schemas.microsoft.com/office/drawing/2014/main" id="{876D1472-060B-445C-A8A7-9F69E9E5229B}"/>
              </a:ext>
            </a:extLst>
          </p:cNvPr>
          <p:cNvSpPr txBox="1">
            <a:spLocks/>
          </p:cNvSpPr>
          <p:nvPr/>
        </p:nvSpPr>
        <p:spPr>
          <a:xfrm>
            <a:off x="1445216" y="435413"/>
            <a:ext cx="11900263" cy="7485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spc="-11">
                <a:solidFill>
                  <a:srgbClr val="012957"/>
                </a:solidFill>
                <a:latin typeface="Montserrat" panose="020B0604020202020204" charset="-52"/>
                <a:cs typeface="Aharoni" panose="02010803020104030203" pitchFamily="2" charset="-79"/>
              </a:rPr>
              <a:t>Республиканские учреждения – участники кластера</a:t>
            </a:r>
            <a:endParaRPr lang="ru-RU" sz="2400" spc="-11" dirty="0">
              <a:solidFill>
                <a:srgbClr val="012957"/>
              </a:solidFill>
              <a:latin typeface="Montserrat" panose="020B0604020202020204" charset="-52"/>
              <a:cs typeface="Aharoni" panose="02010803020104030203" pitchFamily="2" charset="-79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36C4D87-AF33-4491-AAE6-0682455813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3430" y="290441"/>
            <a:ext cx="390907" cy="893502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0C260EB-CF38-4B6F-B12D-DFB8077AD66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596" y="1313195"/>
            <a:ext cx="1883101" cy="2058496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00F9FFFB-D1CE-4102-99A3-3378F49FF5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13" y="1462074"/>
            <a:ext cx="3397710" cy="1039162"/>
          </a:xfrm>
          <a:prstGeom prst="rect">
            <a:avLst/>
          </a:prstGeom>
        </p:spPr>
      </p:pic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3CD76B57-9985-492B-85BD-D5EE69C762F2}"/>
              </a:ext>
            </a:extLst>
          </p:cNvPr>
          <p:cNvGrpSpPr/>
          <p:nvPr/>
        </p:nvGrpSpPr>
        <p:grpSpPr>
          <a:xfrm>
            <a:off x="876313" y="2445467"/>
            <a:ext cx="4265649" cy="1567380"/>
            <a:chOff x="1346573" y="1925511"/>
            <a:chExt cx="5071000" cy="1977758"/>
          </a:xfrm>
        </p:grpSpPr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39F41E16-248F-4925-B0C2-E329C508B2E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6573" y="1925511"/>
              <a:ext cx="2190747" cy="1977758"/>
            </a:xfrm>
            <a:prstGeom prst="rect">
              <a:avLst/>
            </a:prstGeom>
          </p:spPr>
        </p:pic>
        <p:pic>
          <p:nvPicPr>
            <p:cNvPr id="27" name="Рисунок 26">
              <a:extLst>
                <a:ext uri="{FF2B5EF4-FFF2-40B4-BE49-F238E27FC236}">
                  <a16:creationId xmlns:a16="http://schemas.microsoft.com/office/drawing/2014/main" id="{5986ECD6-C0B9-467C-87A6-37B0F28AD8C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304515" y="2594612"/>
              <a:ext cx="3113058" cy="1023471"/>
            </a:xfrm>
            <a:prstGeom prst="rect">
              <a:avLst/>
            </a:prstGeom>
          </p:spPr>
        </p:pic>
      </p:grp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33CA28A4-712A-4874-800D-810BED012B1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473" y="4969256"/>
            <a:ext cx="3878420" cy="1545240"/>
          </a:xfrm>
          <a:prstGeom prst="rect">
            <a:avLst/>
          </a:prstGeom>
        </p:spPr>
      </p:pic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3E6C45E8-09D9-47C5-B13C-76341AE355B9}"/>
              </a:ext>
            </a:extLst>
          </p:cNvPr>
          <p:cNvSpPr/>
          <p:nvPr/>
        </p:nvSpPr>
        <p:spPr>
          <a:xfrm>
            <a:off x="3311462" y="4205240"/>
            <a:ext cx="6305370" cy="402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Научно-методическое сопровождение </a:t>
            </a:r>
          </a:p>
        </p:txBody>
      </p: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E437F27A-C3A4-45D2-9BFE-A561CB2BA62E}"/>
              </a:ext>
            </a:extLst>
          </p:cNvPr>
          <p:cNvGrpSpPr/>
          <p:nvPr/>
        </p:nvGrpSpPr>
        <p:grpSpPr>
          <a:xfrm>
            <a:off x="876313" y="5300648"/>
            <a:ext cx="2910202" cy="855753"/>
            <a:chOff x="2018308" y="5275327"/>
            <a:chExt cx="2910202" cy="855753"/>
          </a:xfrm>
        </p:grpSpPr>
        <p:pic>
          <p:nvPicPr>
            <p:cNvPr id="31" name="Рисунок 30">
              <a:extLst>
                <a:ext uri="{FF2B5EF4-FFF2-40B4-BE49-F238E27FC236}">
                  <a16:creationId xmlns:a16="http://schemas.microsoft.com/office/drawing/2014/main" id="{66AF2657-F417-4775-A531-05DA61A49F4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8095"/>
            <a:stretch/>
          </p:blipFill>
          <p:spPr>
            <a:xfrm>
              <a:off x="2018308" y="5275327"/>
              <a:ext cx="1161374" cy="855753"/>
            </a:xfrm>
            <a:prstGeom prst="rect">
              <a:avLst/>
            </a:prstGeom>
          </p:spPr>
        </p:pic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id="{7D2CF0AA-250C-462E-B353-498D6F21AF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52110" y="5303154"/>
              <a:ext cx="1676400" cy="800100"/>
            </a:xfrm>
            <a:prstGeom prst="rect">
              <a:avLst/>
            </a:prstGeom>
          </p:spPr>
        </p:pic>
      </p:grpSp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8AF2216C-2171-4F26-BC7E-5E5CF242AA8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1486" y="4960681"/>
            <a:ext cx="2281631" cy="147034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4DC93CB0-2E65-4294-9CF7-168CEC0F553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436" y="1630781"/>
            <a:ext cx="2838681" cy="174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3723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3771DD7-4CBA-43FF-999D-162E919678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25" y="1505566"/>
            <a:ext cx="4974740" cy="8970990"/>
          </a:xfrm>
          <a:prstGeom prst="rect">
            <a:avLst/>
          </a:prstGeom>
        </p:spPr>
      </p:pic>
      <p:sp>
        <p:nvSpPr>
          <p:cNvPr id="9" name="Объект 2">
            <a:extLst>
              <a:ext uri="{FF2B5EF4-FFF2-40B4-BE49-F238E27FC236}">
                <a16:creationId xmlns:a16="http://schemas.microsoft.com/office/drawing/2014/main" id="{775A9166-AED9-4555-BAFB-434F1601D3ED}"/>
              </a:ext>
            </a:extLst>
          </p:cNvPr>
          <p:cNvSpPr txBox="1">
            <a:spLocks/>
          </p:cNvSpPr>
          <p:nvPr/>
        </p:nvSpPr>
        <p:spPr>
          <a:xfrm>
            <a:off x="1445216" y="435413"/>
            <a:ext cx="11900263" cy="7485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spc="-11">
                <a:solidFill>
                  <a:srgbClr val="012957"/>
                </a:solidFill>
                <a:latin typeface="Montserrat" panose="020B0604020202020204" charset="-52"/>
                <a:cs typeface="Aharoni" panose="02010803020104030203" pitchFamily="2" charset="-79"/>
              </a:rPr>
              <a:t>Учреждения высшего образования</a:t>
            </a:r>
            <a:endParaRPr lang="ru-RU" sz="2400" spc="-11" dirty="0">
              <a:solidFill>
                <a:srgbClr val="012957"/>
              </a:solidFill>
              <a:latin typeface="Montserrat" panose="020B0604020202020204" charset="-52"/>
              <a:cs typeface="Aharoni" panose="02010803020104030203" pitchFamily="2" charset="-79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16BD513-AE69-452D-8411-9746352BCD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3430" y="290441"/>
            <a:ext cx="390907" cy="893502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2337AFFE-ED7B-49D8-A340-DE8AB55B0F60}"/>
              </a:ext>
            </a:extLst>
          </p:cNvPr>
          <p:cNvSpPr/>
          <p:nvPr/>
        </p:nvSpPr>
        <p:spPr>
          <a:xfrm>
            <a:off x="1018883" y="1282675"/>
            <a:ext cx="10279842" cy="3038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203864"/>
                </a:solidFill>
                <a:latin typeface="Montserrat Medium" panose="00000600000000000000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Правилами приема лиц для получения  общего высшего и  специального высшего образования (указ Президента Республики Беларусь 27.01.2022 № 23, глава 4, ст. 23)  предусматривается зачисление без вступительных испытаний лиц, освоивших содержание образовательной программы дополнительного образования одаренных детей и молодежи в период пребывания в учреждении образования «Национальный детский технопарк» (при наличии рекомендации наблюдательного совета Детского технопарка и по результатам собеседования, проводимого учреждениями высшего образования), при поступлении на специальности профилей «Техника и технологии» и «Естественные науки», перечень которых будет установлен Министерством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32892712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8899A27A-8BA8-4411-8EE9-3656DB575712}"/>
              </a:ext>
            </a:extLst>
          </p:cNvPr>
          <p:cNvGrpSpPr/>
          <p:nvPr/>
        </p:nvGrpSpPr>
        <p:grpSpPr>
          <a:xfrm>
            <a:off x="679010" y="678009"/>
            <a:ext cx="10278702" cy="5650744"/>
            <a:chOff x="1702565" y="980299"/>
            <a:chExt cx="8965436" cy="4870620"/>
          </a:xfrm>
        </p:grpSpPr>
        <p:pic>
          <p:nvPicPr>
            <p:cNvPr id="2" name="Объект 9"/>
            <p:cNvPicPr>
              <a:picLocks noChangeAspect="1"/>
            </p:cNvPicPr>
            <p:nvPr/>
          </p:nvPicPr>
          <p:blipFill rotWithShape="1">
            <a:blip r:embed="rId2"/>
            <a:srcRect l="1032" t="1859" r="1556" b="2669"/>
            <a:stretch/>
          </p:blipFill>
          <p:spPr>
            <a:xfrm>
              <a:off x="1702565" y="980299"/>
              <a:ext cx="4567607" cy="2494511"/>
            </a:xfrm>
            <a:prstGeom prst="rect">
              <a:avLst/>
            </a:prstGeom>
            <a:ln w="19050" cap="sq">
              <a:solidFill>
                <a:schemeClr val="tx2">
                  <a:lumMod val="60000"/>
                  <a:lumOff val="40000"/>
                  <a:alpha val="60000"/>
                </a:schemeClr>
              </a:solidFill>
              <a:miter lim="800000"/>
            </a:ln>
            <a:effectLst>
              <a:outerShdw blurRad="889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" name="Прямоугольник 2"/>
            <p:cNvSpPr/>
            <p:nvPr/>
          </p:nvSpPr>
          <p:spPr>
            <a:xfrm>
              <a:off x="6638337" y="1050308"/>
              <a:ext cx="4029664" cy="7958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>
                  <a:solidFill>
                    <a:srgbClr val="012957"/>
                  </a:solidFill>
                  <a:latin typeface="Montserrat Medium" panose="00000600000000000000" pitchFamily="2" charset="-52"/>
                </a:rPr>
                <a:t>В  2021 году было подано 1209 заявок от учащихся со всех регионов страны </a:t>
              </a:r>
            </a:p>
          </p:txBody>
        </p:sp>
        <p:pic>
          <p:nvPicPr>
            <p:cNvPr id="4" name="Объект 3"/>
            <p:cNvPicPr>
              <a:picLocks noChangeAspect="1"/>
            </p:cNvPicPr>
            <p:nvPr/>
          </p:nvPicPr>
          <p:blipFill rotWithShape="1">
            <a:blip r:embed="rId3"/>
            <a:srcRect l="984" t="1775" r="1240" b="2420"/>
            <a:stretch/>
          </p:blipFill>
          <p:spPr>
            <a:xfrm>
              <a:off x="6353026" y="3506564"/>
              <a:ext cx="4209330" cy="2344355"/>
            </a:xfrm>
            <a:prstGeom prst="rect">
              <a:avLst/>
            </a:prstGeom>
            <a:ln w="19050" cap="sq">
              <a:solidFill>
                <a:schemeClr val="tx2">
                  <a:lumMod val="60000"/>
                  <a:lumOff val="40000"/>
                  <a:alpha val="60000"/>
                </a:schemeClr>
              </a:solidFill>
              <a:miter lim="800000"/>
            </a:ln>
            <a:effectLst>
              <a:outerShdw blurRad="889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" name="Прямоугольник 4"/>
            <p:cNvSpPr/>
            <p:nvPr/>
          </p:nvSpPr>
          <p:spPr>
            <a:xfrm>
              <a:off x="1854969" y="3842677"/>
              <a:ext cx="4141278" cy="15121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spcAft>
                  <a:spcPts val="1125"/>
                </a:spcAft>
              </a:pPr>
              <a:r>
                <a:rPr lang="ru-RU" b="1" dirty="0">
                  <a:solidFill>
                    <a:srgbClr val="012957"/>
                  </a:solidFill>
                  <a:latin typeface="Montserrat Medium" panose="00000600000000000000" pitchFamily="2" charset="-52"/>
                </a:rPr>
                <a:t>В течение 2021 года проведено 9 образовательных смен продолжительностью 24 дня каждая, обучение прошли 290 учащихся </a:t>
              </a:r>
              <a:r>
                <a:rPr lang="en-US" b="1" dirty="0">
                  <a:solidFill>
                    <a:srgbClr val="012957"/>
                  </a:solidFill>
                  <a:latin typeface="Montserrat Medium" panose="00000600000000000000" pitchFamily="2" charset="-52"/>
                </a:rPr>
                <a:t>IX</a:t>
              </a:r>
              <a:r>
                <a:rPr lang="ru-RU" b="1" dirty="0">
                  <a:solidFill>
                    <a:srgbClr val="012957"/>
                  </a:solidFill>
                  <a:latin typeface="Montserrat Medium" panose="00000600000000000000" pitchFamily="2" charset="-52"/>
                </a:rPr>
                <a:t>-</a:t>
              </a:r>
              <a:r>
                <a:rPr lang="en-US" b="1" dirty="0">
                  <a:solidFill>
                    <a:srgbClr val="012957"/>
                  </a:solidFill>
                  <a:latin typeface="Montserrat Medium" panose="00000600000000000000" pitchFamily="2" charset="-52"/>
                </a:rPr>
                <a:t>XI</a:t>
              </a:r>
              <a:r>
                <a:rPr lang="ru-RU" b="1" dirty="0">
                  <a:solidFill>
                    <a:srgbClr val="012957"/>
                  </a:solidFill>
                  <a:latin typeface="Montserrat Medium" panose="00000600000000000000" pitchFamily="2" charset="-52"/>
                </a:rPr>
                <a:t> классов учреждений общего среднего образования</a:t>
              </a:r>
            </a:p>
          </p:txBody>
        </p:sp>
        <p:sp>
          <p:nvSpPr>
            <p:cNvPr id="7" name="Стрелка вправо 6"/>
            <p:cNvSpPr/>
            <p:nvPr/>
          </p:nvSpPr>
          <p:spPr>
            <a:xfrm flipH="1">
              <a:off x="6353026" y="1426192"/>
              <a:ext cx="285311" cy="27295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" name="Стрелка вправо 6">
            <a:extLst>
              <a:ext uri="{FF2B5EF4-FFF2-40B4-BE49-F238E27FC236}">
                <a16:creationId xmlns:a16="http://schemas.microsoft.com/office/drawing/2014/main" id="{D0F2F93A-4192-44EC-9EB6-30532730FA4D}"/>
              </a:ext>
            </a:extLst>
          </p:cNvPr>
          <p:cNvSpPr/>
          <p:nvPr/>
        </p:nvSpPr>
        <p:spPr>
          <a:xfrm rot="10800000" flipH="1">
            <a:off x="5561774" y="4697840"/>
            <a:ext cx="327104" cy="3166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716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Подзаголовок 4"/>
          <p:cNvSpPr>
            <a:spLocks noGrp="1"/>
          </p:cNvSpPr>
          <p:nvPr>
            <p:ph type="body" idx="1"/>
          </p:nvPr>
        </p:nvSpPr>
        <p:spPr>
          <a:xfrm>
            <a:off x="1307531" y="574604"/>
            <a:ext cx="4661126" cy="155817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defRPr/>
            </a:pPr>
            <a:r>
              <a:rPr lang="ru-RU" sz="1800" b="0" dirty="0">
                <a:solidFill>
                  <a:srgbClr val="012957"/>
                </a:solidFill>
                <a:latin typeface="Montserrat Medium" panose="00000600000000000000" pitchFamily="2" charset="-52"/>
              </a:rPr>
              <a:t>С января по март 2022 года</a:t>
            </a:r>
          </a:p>
          <a:p>
            <a:pPr>
              <a:spcBef>
                <a:spcPts val="0"/>
              </a:spcBef>
              <a:defRPr/>
            </a:pPr>
            <a:r>
              <a:rPr lang="ru-RU" sz="1800" b="0" dirty="0">
                <a:solidFill>
                  <a:srgbClr val="012957"/>
                </a:solidFill>
                <a:latin typeface="Montserrat Medium" panose="00000600000000000000" pitchFamily="2" charset="-52"/>
              </a:rPr>
              <a:t> по образовательной программе прошли обучение 120 учащихся </a:t>
            </a:r>
          </a:p>
          <a:p>
            <a:pPr>
              <a:spcBef>
                <a:spcPts val="0"/>
              </a:spcBef>
              <a:defRPr/>
            </a:pPr>
            <a:r>
              <a:rPr lang="ru-RU" sz="1800" b="0" dirty="0">
                <a:solidFill>
                  <a:srgbClr val="012957"/>
                </a:solidFill>
                <a:latin typeface="Montserrat Medium" panose="00000600000000000000" pitchFamily="2" charset="-52"/>
              </a:rPr>
              <a:t>IX-XI классов учреждений общего среднего образования </a:t>
            </a:r>
            <a:endParaRPr lang="ru-RU" altLang="ru-RU" sz="1800" b="0" dirty="0">
              <a:solidFill>
                <a:srgbClr val="012957"/>
              </a:solidFill>
              <a:latin typeface="Montserrat Medium" panose="00000600000000000000" pitchFamily="2" charset="-52"/>
            </a:endParaRPr>
          </a:p>
        </p:txBody>
      </p:sp>
      <p:graphicFrame>
        <p:nvGraphicFramePr>
          <p:cNvPr id="10243" name="Объект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610755646"/>
              </p:ext>
            </p:extLst>
          </p:nvPr>
        </p:nvGraphicFramePr>
        <p:xfrm>
          <a:off x="1307531" y="2262428"/>
          <a:ext cx="4494527" cy="43279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Chart" r:id="rId3" imgW="3926164" imgH="3779848" progId="Excel.Chart.8">
                  <p:embed/>
                </p:oleObj>
              </mc:Choice>
              <mc:Fallback>
                <p:oleObj name="Chart" r:id="rId3" imgW="3926164" imgH="3779848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7531" y="2262428"/>
                        <a:ext cx="4494527" cy="43279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Текст 2"/>
          <p:cNvSpPr>
            <a:spLocks noGrp="1"/>
          </p:cNvSpPr>
          <p:nvPr>
            <p:ph type="body" sz="quarter" idx="3"/>
          </p:nvPr>
        </p:nvSpPr>
        <p:spPr>
          <a:xfrm>
            <a:off x="5968657" y="444951"/>
            <a:ext cx="4562265" cy="170769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defRPr/>
            </a:pPr>
            <a:r>
              <a:rPr lang="ru-RU" sz="1800" b="0" dirty="0">
                <a:solidFill>
                  <a:srgbClr val="012957"/>
                </a:solidFill>
                <a:latin typeface="Montserrat Medium" panose="00000600000000000000" pitchFamily="2" charset="-52"/>
              </a:rPr>
              <a:t>За </a:t>
            </a:r>
            <a:r>
              <a:rPr lang="en-US" sz="1800" b="0" dirty="0">
                <a:solidFill>
                  <a:srgbClr val="012957"/>
                </a:solidFill>
                <a:latin typeface="Montserrat Medium" panose="00000600000000000000" pitchFamily="2" charset="-52"/>
              </a:rPr>
              <a:t>I</a:t>
            </a:r>
            <a:r>
              <a:rPr lang="ru-RU" sz="1800" b="0" dirty="0">
                <a:solidFill>
                  <a:srgbClr val="012957"/>
                </a:solidFill>
                <a:latin typeface="Montserrat Medium" panose="00000600000000000000" pitchFamily="2" charset="-52"/>
              </a:rPr>
              <a:t> квартал 2022 года проведено 3 образовательные смены. </a:t>
            </a:r>
          </a:p>
          <a:p>
            <a:pPr>
              <a:spcBef>
                <a:spcPts val="0"/>
              </a:spcBef>
              <a:defRPr/>
            </a:pPr>
            <a:r>
              <a:rPr lang="ru-RU" sz="1800" b="0" dirty="0">
                <a:solidFill>
                  <a:srgbClr val="012957"/>
                </a:solidFill>
                <a:latin typeface="Montserrat Medium" panose="00000600000000000000" pitchFamily="2" charset="-52"/>
              </a:rPr>
              <a:t>Было подано 492 заявки </a:t>
            </a:r>
          </a:p>
          <a:p>
            <a:pPr>
              <a:spcBef>
                <a:spcPts val="0"/>
              </a:spcBef>
              <a:defRPr/>
            </a:pPr>
            <a:r>
              <a:rPr lang="ru-RU" sz="1800" b="0" dirty="0">
                <a:solidFill>
                  <a:srgbClr val="012957"/>
                </a:solidFill>
                <a:latin typeface="Montserrat Medium" panose="00000600000000000000" pitchFamily="2" charset="-52"/>
              </a:rPr>
              <a:t>от учащихся из всех регионов страны</a:t>
            </a:r>
          </a:p>
        </p:txBody>
      </p:sp>
      <p:graphicFrame>
        <p:nvGraphicFramePr>
          <p:cNvPr id="10245" name="Объект 18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737871943"/>
              </p:ext>
            </p:extLst>
          </p:nvPr>
        </p:nvGraphicFramePr>
        <p:xfrm>
          <a:off x="6041680" y="2454658"/>
          <a:ext cx="4406650" cy="3943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Chart" r:id="rId5" imgW="3779848" imgH="3383573" progId="Excel.Chart.8">
                  <p:embed/>
                </p:oleObj>
              </mc:Choice>
              <mc:Fallback>
                <p:oleObj name="Chart" r:id="rId5" imgW="3779848" imgH="3383573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1680" y="2454658"/>
                        <a:ext cx="4406650" cy="39434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6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2AF985-B737-4896-BA20-EC278E19FCBC}" type="slidenum">
              <a:rPr lang="ru-RU" altLang="ru-RU" sz="900">
                <a:solidFill>
                  <a:srgbClr val="898989"/>
                </a:solidFill>
              </a:rPr>
              <a:pPr/>
              <a:t>14</a:t>
            </a:fld>
            <a:endParaRPr lang="ru-RU" altLang="ru-RU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1148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2473243" y="2584216"/>
            <a:ext cx="68801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50">
                <a:solidFill>
                  <a:schemeClr val="bg1"/>
                </a:solidFill>
                <a:latin typeface="Montserrat" panose="00000500000000000000" pitchFamily="50" charset="0"/>
                <a:ea typeface="Lato" panose="020F0502020204030203" pitchFamily="34" charset="0"/>
                <a:cs typeface="Lato" panose="020F0502020204030203" pitchFamily="34" charset="0"/>
              </a:rPr>
              <a:t>explore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365B204-CCEE-4FB4-8343-DE64E2E2C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02" y="373970"/>
            <a:ext cx="2628032" cy="50421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233719" y="5809565"/>
            <a:ext cx="47718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Montserrat" panose="00000500000000000000" pitchFamily="2" charset="-52"/>
              </a:rPr>
              <a:t>Сачко Сергей Михайлович,</a:t>
            </a:r>
          </a:p>
          <a:p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Montserrat" panose="00000500000000000000" pitchFamily="2" charset="-52"/>
              </a:rPr>
              <a:t>директор учреждения образования</a:t>
            </a:r>
          </a:p>
          <a:p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Montserrat" panose="00000500000000000000" pitchFamily="2" charset="-52"/>
              </a:rPr>
              <a:t>«Национальный детский технопарк»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473243" y="1505953"/>
            <a:ext cx="8083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75BE"/>
                </a:solidFill>
                <a:latin typeface="Montserrat" panose="00000500000000000000" pitchFamily="2" charset="-52"/>
              </a:rPr>
              <a:t>О работе с одаренной молодежью и поддержке одаренных учащихся через создание кластера на базе Национального детского технопарка</a:t>
            </a:r>
            <a:endParaRPr lang="en-US" sz="2400" b="1" dirty="0">
              <a:solidFill>
                <a:srgbClr val="0075BE"/>
              </a:solidFill>
              <a:latin typeface="Montserrat" panose="00000500000000000000" pitchFamily="2" charset="-52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734FF0A-F63A-4E33-8187-93C63DF6D4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77" y="3298626"/>
            <a:ext cx="5012903" cy="334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3428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</TotalTime>
  <Words>642</Words>
  <Application>Microsoft Office PowerPoint</Application>
  <PresentationFormat>Широкоэкранный</PresentationFormat>
  <Paragraphs>80</Paragraphs>
  <Slides>15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6" baseType="lpstr">
      <vt:lpstr>Aharoni</vt:lpstr>
      <vt:lpstr>Arial</vt:lpstr>
      <vt:lpstr>Calibri</vt:lpstr>
      <vt:lpstr>Calibri Light</vt:lpstr>
      <vt:lpstr>Lato</vt:lpstr>
      <vt:lpstr>Montserrat</vt:lpstr>
      <vt:lpstr>Montserrat ExtraBold</vt:lpstr>
      <vt:lpstr>Montserrat Medium</vt:lpstr>
      <vt:lpstr>Times New Roman</vt:lpstr>
      <vt:lpstr>Тема Office</vt:lpstr>
      <vt:lpstr>Chart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kiselev</dc:creator>
  <cp:lastModifiedBy>admin</cp:lastModifiedBy>
  <cp:revision>28</cp:revision>
  <dcterms:created xsi:type="dcterms:W3CDTF">2022-05-17T06:57:01Z</dcterms:created>
  <dcterms:modified xsi:type="dcterms:W3CDTF">2022-05-23T08:14:05Z</dcterms:modified>
</cp:coreProperties>
</file>